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Montserrat"/>
      <p:regular r:id="rId63"/>
      <p:bold r:id="rId64"/>
      <p:italic r:id="rId65"/>
      <p:boldItalic r:id="rId66"/>
    </p:embeddedFont>
    <p:embeddedFont>
      <p:font typeface="Merriweather"/>
      <p:regular r:id="rId67"/>
      <p:bold r:id="rId68"/>
      <p:italic r:id="rId69"/>
      <p:boldItalic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OpenSans-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regular.fntdata"/><Relationship Id="rId70" Type="http://schemas.openxmlformats.org/officeDocument/2006/relationships/font" Target="fonts/Merriweather-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Montserrat-bold.fntdata"/><Relationship Id="rId63" Type="http://schemas.openxmlformats.org/officeDocument/2006/relationships/font" Target="fonts/Montserrat-regular.fntdata"/><Relationship Id="rId22" Type="http://schemas.openxmlformats.org/officeDocument/2006/relationships/slide" Target="slides/slide17.xml"/><Relationship Id="rId66" Type="http://schemas.openxmlformats.org/officeDocument/2006/relationships/font" Target="fonts/Montserrat-boldItalic.fntdata"/><Relationship Id="rId21" Type="http://schemas.openxmlformats.org/officeDocument/2006/relationships/slide" Target="slides/slide16.xml"/><Relationship Id="rId65" Type="http://schemas.openxmlformats.org/officeDocument/2006/relationships/font" Target="fonts/Montserrat-italic.fntdata"/><Relationship Id="rId24" Type="http://schemas.openxmlformats.org/officeDocument/2006/relationships/slide" Target="slides/slide19.xml"/><Relationship Id="rId68" Type="http://schemas.openxmlformats.org/officeDocument/2006/relationships/font" Target="fonts/Merriweather-bold.fntdata"/><Relationship Id="rId23" Type="http://schemas.openxmlformats.org/officeDocument/2006/relationships/slide" Target="slides/slide18.xml"/><Relationship Id="rId67" Type="http://schemas.openxmlformats.org/officeDocument/2006/relationships/font" Target="fonts/Merriweather-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erriweather-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38f94aba38_6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38f94aba38_6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9b07e3b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9b07e3b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103da23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1103da23e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5f10dde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15f10dde9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5f10dde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115f10dde9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5f10dde9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115f10dde9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5f10dde9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115f10dde9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c9b07e3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c9b07e3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p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p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3" name="Google Shape;283;p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9a8b4c8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119a8b4c86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5f10dde9d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115f10dde9d_1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115f10dde9d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https://www.bizible.com/blog/strategic-marketing-plan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b4e195be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bb4e195be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88d4b968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88d4b968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8d6318f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a8d6318ff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8d6318f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a8d6318ffc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8d6318f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a8d6318ff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8d6318ff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a8d6318ffc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8f94aba38_6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8f94aba38_6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8d6318ff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a8d6318ffc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8d6318ff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a8d6318ffc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8d6318f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a8d6318ffc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a16Z</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a8d6318ff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a8d6318ffc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p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3" name="Google Shape;383;p1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p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3" name="Google Shape;393;p2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2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p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p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p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08ebca32b_10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08ebca32b_10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p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p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2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p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9a8b4c8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119a8b4c86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9a8b4c8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19a8b4c86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p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p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a08ebca32b_3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a08ebca32b_3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08ebca32b_3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08ebca32b_3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08ebca32b_3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08ebca32b_3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55019318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2455019318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full">
  <p:cSld name="1_image full">
    <p:spTree>
      <p:nvGrpSpPr>
        <p:cNvPr id="9" name="Shape 9"/>
        <p:cNvGrpSpPr/>
        <p:nvPr/>
      </p:nvGrpSpPr>
      <p:grpSpPr>
        <a:xfrm>
          <a:off x="0" y="0"/>
          <a:ext cx="0" cy="0"/>
          <a:chOff x="0" y="0"/>
          <a:chExt cx="0" cy="0"/>
        </a:xfrm>
      </p:grpSpPr>
      <p:sp>
        <p:nvSpPr>
          <p:cNvPr id="10" name="Google Shape;10;p2"/>
          <p:cNvSpPr/>
          <p:nvPr>
            <p:ph idx="2" type="pic"/>
          </p:nvPr>
        </p:nvSpPr>
        <p:spPr>
          <a:xfrm>
            <a:off x="0" y="1"/>
            <a:ext cx="91440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3" name="Google Shape;4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6" name="Google Shape;46;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0" name="Google Shape;50;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2" name="Google Shape;5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55" name="Google Shape;5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8" name="Google Shape;58;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9" name="Google Shape;5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Normal w/ image no title 1">
  <p:cSld name="5_Normal w/ image no title_1">
    <p:spTree>
      <p:nvGrpSpPr>
        <p:cNvPr id="62" name="Shape 62"/>
        <p:cNvGrpSpPr/>
        <p:nvPr/>
      </p:nvGrpSpPr>
      <p:grpSpPr>
        <a:xfrm>
          <a:off x="0" y="0"/>
          <a:ext cx="0" cy="0"/>
          <a:chOff x="0" y="0"/>
          <a:chExt cx="0" cy="0"/>
        </a:xfrm>
      </p:grpSpPr>
      <p:sp>
        <p:nvSpPr>
          <p:cNvPr id="63" name="Google Shape;63;p19"/>
          <p:cNvSpPr/>
          <p:nvPr>
            <p:ph idx="2" type="pic"/>
          </p:nvPr>
        </p:nvSpPr>
        <p:spPr>
          <a:xfrm>
            <a:off x="6132443" y="0"/>
            <a:ext cx="3011700" cy="51435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Open Sans"/>
                <a:ea typeface="Open Sans"/>
                <a:cs typeface="Open Sans"/>
                <a:sym typeface="Open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Open Sans"/>
                <a:ea typeface="Open Sans"/>
                <a:cs typeface="Open Sans"/>
                <a:sym typeface="Open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Open Sans"/>
                <a:ea typeface="Open Sans"/>
                <a:cs typeface="Open Sans"/>
                <a:sym typeface="Open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Normal w/ image no title">
  <p:cSld name="5_Normal w/ image no title">
    <p:spTree>
      <p:nvGrpSpPr>
        <p:cNvPr id="11" name="Shape 11"/>
        <p:cNvGrpSpPr/>
        <p:nvPr/>
      </p:nvGrpSpPr>
      <p:grpSpPr>
        <a:xfrm>
          <a:off x="0" y="0"/>
          <a:ext cx="0" cy="0"/>
          <a:chOff x="0" y="0"/>
          <a:chExt cx="0" cy="0"/>
        </a:xfrm>
      </p:grpSpPr>
      <p:sp>
        <p:nvSpPr>
          <p:cNvPr id="12" name="Google Shape;12;p3"/>
          <p:cNvSpPr/>
          <p:nvPr>
            <p:ph idx="2" type="pic"/>
          </p:nvPr>
        </p:nvSpPr>
        <p:spPr>
          <a:xfrm>
            <a:off x="6132443" y="0"/>
            <a:ext cx="30117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rmal Center">
  <p:cSld name="1_Normal Center">
    <p:spTree>
      <p:nvGrpSpPr>
        <p:cNvPr id="13" name="Shape 13"/>
        <p:cNvGrpSpPr/>
        <p:nvPr/>
      </p:nvGrpSpPr>
      <p:grpSpPr>
        <a:xfrm>
          <a:off x="0" y="0"/>
          <a:ext cx="0" cy="0"/>
          <a:chOff x="0" y="0"/>
          <a:chExt cx="0" cy="0"/>
        </a:xfrm>
      </p:grpSpPr>
      <p:sp>
        <p:nvSpPr>
          <p:cNvPr id="14" name="Google Shape;14;p4"/>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 name="Google Shape;15;p4"/>
          <p:cNvSpPr txBox="1"/>
          <p:nvPr>
            <p:ph idx="1" type="body"/>
          </p:nvPr>
        </p:nvSpPr>
        <p:spPr>
          <a:xfrm>
            <a:off x="352841" y="696706"/>
            <a:ext cx="8517900" cy="327600"/>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BEBEBE"/>
              </a:buClr>
              <a:buSzPts val="1200"/>
              <a:buNone/>
              <a:defRPr sz="1200">
                <a:solidFill>
                  <a:srgbClr val="BEBEBE"/>
                </a:solidFill>
                <a:latin typeface="Open Sans"/>
                <a:ea typeface="Open Sans"/>
                <a:cs typeface="Open Sans"/>
                <a:sym typeface="Open Sans"/>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full 1">
  <p:cSld name="1_image full_1">
    <p:spTree>
      <p:nvGrpSpPr>
        <p:cNvPr id="16" name="Shape 16"/>
        <p:cNvGrpSpPr/>
        <p:nvPr/>
      </p:nvGrpSpPr>
      <p:grpSpPr>
        <a:xfrm>
          <a:off x="0" y="0"/>
          <a:ext cx="0" cy="0"/>
          <a:chOff x="0" y="0"/>
          <a:chExt cx="0" cy="0"/>
        </a:xfrm>
      </p:grpSpPr>
      <p:sp>
        <p:nvSpPr>
          <p:cNvPr id="17" name="Google Shape;17;p5"/>
          <p:cNvSpPr/>
          <p:nvPr>
            <p:ph idx="2" type="pic"/>
          </p:nvPr>
        </p:nvSpPr>
        <p:spPr>
          <a:xfrm>
            <a:off x="0" y="1"/>
            <a:ext cx="9144000" cy="51435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ide placeholder">
  <p:cSld name="1_side placeholder">
    <p:spTree>
      <p:nvGrpSpPr>
        <p:cNvPr id="18" name="Shape 18"/>
        <p:cNvGrpSpPr/>
        <p:nvPr/>
      </p:nvGrpSpPr>
      <p:grpSpPr>
        <a:xfrm>
          <a:off x="0" y="0"/>
          <a:ext cx="0" cy="0"/>
          <a:chOff x="0" y="0"/>
          <a:chExt cx="0" cy="0"/>
        </a:xfrm>
      </p:grpSpPr>
      <p:sp>
        <p:nvSpPr>
          <p:cNvPr id="19" name="Google Shape;19;p6"/>
          <p:cNvSpPr/>
          <p:nvPr>
            <p:ph idx="2" type="pic"/>
          </p:nvPr>
        </p:nvSpPr>
        <p:spPr>
          <a:xfrm>
            <a:off x="6311347" y="0"/>
            <a:ext cx="28326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0" name="Shape 2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 name="Google Shape;23;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4" name="Google Shape;2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sp>
        <p:nvSpPr>
          <p:cNvPr id="26" name="Google Shape;26;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7" name="Google Shape;2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1" name="Google Shape;3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public-media.interaction-design.org/pdf/Brainstorm.pdf"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34.png"/><Relationship Id="rId6"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impactplus.com/blog/product-market-fit" TargetMode="External"/><Relationship Id="rId4" Type="http://schemas.openxmlformats.org/officeDocument/2006/relationships/hyperlink" Target="https://medium.com/radikal-studio/pmf-framework-5-steps-to-product-market-fit-2021-4c95a0c964ad" TargetMode="External"/><Relationship Id="rId5" Type="http://schemas.openxmlformats.org/officeDocument/2006/relationships/hyperlink" Target="https://guykawasaki.com/the-only-10-slides-you-need-in-your-pitch/" TargetMode="External"/><Relationship Id="rId6" Type="http://schemas.openxmlformats.org/officeDocument/2006/relationships/hyperlink" Target="https://venturehacks.com/" TargetMode="External"/><Relationship Id="rId7" Type="http://schemas.openxmlformats.org/officeDocument/2006/relationships/hyperlink" Target="https://www.nngroup.com/articles/analyze-customer-journey-map/" TargetMode="External"/><Relationship Id="rId8" Type="http://schemas.openxmlformats.org/officeDocument/2006/relationships/hyperlink" Target="https://www.kickframe.com/blog/2018/9/5/mapping-your-competitive-brand-positio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sp>
        <p:nvSpPr>
          <p:cNvPr id="68" name="Google Shape;68;p20"/>
          <p:cNvSpPr/>
          <p:nvPr>
            <p:ph idx="2" type="pic"/>
          </p:nvPr>
        </p:nvSpPr>
        <p:spPr>
          <a:xfrm>
            <a:off x="0" y="1"/>
            <a:ext cx="9144000" cy="5143500"/>
          </a:xfrm>
          <a:prstGeom prst="rect">
            <a:avLst/>
          </a:prstGeom>
          <a:noFill/>
          <a:ln>
            <a:noFill/>
          </a:ln>
        </p:spPr>
      </p:sp>
      <p:sp>
        <p:nvSpPr>
          <p:cNvPr id="69" name="Google Shape;69;p20"/>
          <p:cNvSpPr/>
          <p:nvPr/>
        </p:nvSpPr>
        <p:spPr>
          <a:xfrm>
            <a:off x="-23214" y="-152402"/>
            <a:ext cx="9144000" cy="5143500"/>
          </a:xfrm>
          <a:prstGeom prst="rect">
            <a:avLst/>
          </a:prstGeom>
          <a:gradFill>
            <a:gsLst>
              <a:gs pos="0">
                <a:srgbClr val="F52552">
                  <a:alpha val="56078"/>
                </a:srgbClr>
              </a:gs>
              <a:gs pos="14000">
                <a:srgbClr val="F52552">
                  <a:alpha val="56078"/>
                </a:srgbClr>
              </a:gs>
              <a:gs pos="83000">
                <a:srgbClr val="3B1F4D">
                  <a:alpha val="87058"/>
                </a:srgbClr>
              </a:gs>
              <a:gs pos="100000">
                <a:srgbClr val="3B1F4D">
                  <a:alpha val="87058"/>
                </a:srgbClr>
              </a:gs>
            </a:gsLst>
            <a:lin ang="300012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grpSp>
        <p:nvGrpSpPr>
          <p:cNvPr id="70" name="Google Shape;70;p20"/>
          <p:cNvGrpSpPr/>
          <p:nvPr/>
        </p:nvGrpSpPr>
        <p:grpSpPr>
          <a:xfrm>
            <a:off x="4127360" y="1876032"/>
            <a:ext cx="1101197" cy="972520"/>
            <a:chOff x="5494418" y="5479932"/>
            <a:chExt cx="386534" cy="386534"/>
          </a:xfrm>
        </p:grpSpPr>
        <p:sp>
          <p:nvSpPr>
            <p:cNvPr id="71" name="Google Shape;71;p20"/>
            <p:cNvSpPr/>
            <p:nvPr/>
          </p:nvSpPr>
          <p:spPr>
            <a:xfrm>
              <a:off x="5494418" y="5479932"/>
              <a:ext cx="169027" cy="169027"/>
            </a:xfrm>
            <a:custGeom>
              <a:rect b="b" l="l" r="r" t="t"/>
              <a:pathLst>
                <a:path extrusionOk="0" h="112" w="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72" name="Google Shape;72;p20"/>
            <p:cNvSpPr/>
            <p:nvPr/>
          </p:nvSpPr>
          <p:spPr>
            <a:xfrm>
              <a:off x="5711925" y="5479932"/>
              <a:ext cx="169027" cy="169027"/>
            </a:xfrm>
            <a:custGeom>
              <a:rect b="b" l="l" r="r" t="t"/>
              <a:pathLst>
                <a:path extrusionOk="0" h="112" w="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73" name="Google Shape;73;p20"/>
            <p:cNvSpPr/>
            <p:nvPr/>
          </p:nvSpPr>
          <p:spPr>
            <a:xfrm>
              <a:off x="5494418" y="5690888"/>
              <a:ext cx="175578" cy="175578"/>
            </a:xfrm>
            <a:custGeom>
              <a:rect b="b" l="l" r="r" t="t"/>
              <a:pathLst>
                <a:path extrusionOk="0" h="116" w="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74" name="Google Shape;74;p20"/>
            <p:cNvSpPr/>
            <p:nvPr/>
          </p:nvSpPr>
          <p:spPr>
            <a:xfrm>
              <a:off x="5711925" y="5697439"/>
              <a:ext cx="169027" cy="169027"/>
            </a:xfrm>
            <a:custGeom>
              <a:rect b="b" l="l" r="r" t="t"/>
              <a:pathLst>
                <a:path extrusionOk="0" h="112" w="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grpSp>
      <p:sp>
        <p:nvSpPr>
          <p:cNvPr id="75" name="Google Shape;75;p20"/>
          <p:cNvSpPr/>
          <p:nvPr/>
        </p:nvSpPr>
        <p:spPr>
          <a:xfrm rot="-5400000">
            <a:off x="4627438" y="626999"/>
            <a:ext cx="5143500" cy="3889500"/>
          </a:xfrm>
          <a:prstGeom prst="triangle">
            <a:avLst>
              <a:gd fmla="val 50000" name="adj"/>
            </a:avLst>
          </a:prstGeom>
          <a:solidFill>
            <a:schemeClr val="lt1">
              <a:alpha val="980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76" name="Google Shape;76;p20"/>
          <p:cNvSpPr/>
          <p:nvPr/>
        </p:nvSpPr>
        <p:spPr>
          <a:xfrm flipH="1" rot="5400000">
            <a:off x="-881101" y="296700"/>
            <a:ext cx="5143500" cy="4550100"/>
          </a:xfrm>
          <a:prstGeom prst="triangle">
            <a:avLst>
              <a:gd fmla="val 50000" name="adj"/>
            </a:avLst>
          </a:prstGeom>
          <a:solidFill>
            <a:schemeClr val="lt1">
              <a:alpha val="9803"/>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Open Sans"/>
              <a:ea typeface="Open Sans"/>
              <a:cs typeface="Open Sans"/>
              <a:sym typeface="Open Sans"/>
            </a:endParaRPr>
          </a:p>
        </p:txBody>
      </p:sp>
      <p:sp>
        <p:nvSpPr>
          <p:cNvPr id="77" name="Google Shape;77;p20"/>
          <p:cNvSpPr/>
          <p:nvPr/>
        </p:nvSpPr>
        <p:spPr>
          <a:xfrm>
            <a:off x="2489128" y="729257"/>
            <a:ext cx="4537200" cy="8817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Clr>
                <a:srgbClr val="000000"/>
              </a:buClr>
              <a:buSzPts val="6600"/>
              <a:buFont typeface="Arial"/>
              <a:buNone/>
            </a:pPr>
            <a:r>
              <a:rPr lang="en" sz="3100">
                <a:solidFill>
                  <a:schemeClr val="lt1"/>
                </a:solidFill>
                <a:latin typeface="Montserrat"/>
                <a:ea typeface="Montserrat"/>
                <a:cs typeface="Montserrat"/>
                <a:sym typeface="Montserrat"/>
              </a:rPr>
              <a:t>I</a:t>
            </a:r>
            <a:r>
              <a:rPr b="0" i="0" lang="en" sz="3100" u="none" cap="none" strike="noStrike">
                <a:solidFill>
                  <a:schemeClr val="lt1"/>
                </a:solidFill>
                <a:latin typeface="Montserrat"/>
                <a:ea typeface="Montserrat"/>
                <a:cs typeface="Montserrat"/>
                <a:sym typeface="Montserrat"/>
              </a:rPr>
              <a:t>NNOVATI</a:t>
            </a:r>
            <a:r>
              <a:rPr lang="en" sz="3100">
                <a:solidFill>
                  <a:schemeClr val="lt1"/>
                </a:solidFill>
                <a:latin typeface="Montserrat"/>
                <a:ea typeface="Montserrat"/>
                <a:cs typeface="Montserrat"/>
                <a:sym typeface="Montserrat"/>
              </a:rPr>
              <a:t>o</a:t>
            </a:r>
            <a:r>
              <a:rPr b="0" i="0" lang="en" sz="3100" u="none" cap="none" strike="noStrike">
                <a:solidFill>
                  <a:schemeClr val="lt1"/>
                </a:solidFill>
                <a:latin typeface="Montserrat"/>
                <a:ea typeface="Montserrat"/>
                <a:cs typeface="Montserrat"/>
                <a:sym typeface="Montserrat"/>
              </a:rPr>
              <a:t>N AND ENTREPRENEURSHIP</a:t>
            </a:r>
            <a:endParaRPr b="0" i="0" sz="2400" u="none" cap="none" strike="noStrike">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Clr>
                <a:srgbClr val="000000"/>
              </a:buClr>
              <a:buSzPts val="6600"/>
              <a:buFont typeface="Arial"/>
              <a:buNone/>
            </a:pPr>
            <a:r>
              <a:t/>
            </a:r>
            <a:endParaRPr b="0" i="0" sz="2400" u="none" cap="none" strike="noStrike">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Clr>
                <a:srgbClr val="000000"/>
              </a:buClr>
              <a:buSzPts val="6600"/>
              <a:buFont typeface="Arial"/>
              <a:buNone/>
            </a:pPr>
            <a:r>
              <a:t/>
            </a:r>
            <a:endParaRPr b="0" i="0" sz="2400" u="none" cap="none" strike="noStrike">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Clr>
                <a:srgbClr val="000000"/>
              </a:buClr>
              <a:buSzPts val="6600"/>
              <a:buFont typeface="Arial"/>
              <a:buNone/>
            </a:pPr>
            <a:r>
              <a:t/>
            </a:r>
            <a:endParaRPr b="0" i="0" sz="2400" u="none" cap="none" strike="noStrike">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Clr>
                <a:srgbClr val="000000"/>
              </a:buClr>
              <a:buSzPts val="6600"/>
              <a:buFont typeface="Arial"/>
              <a:buNone/>
            </a:pPr>
            <a:r>
              <a:t/>
            </a:r>
            <a:endParaRPr b="0" i="0" sz="2400" u="none" cap="none" strike="noStrike">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Clr>
                <a:srgbClr val="000000"/>
              </a:buClr>
              <a:buSzPts val="6600"/>
              <a:buFont typeface="Arial"/>
              <a:buNone/>
            </a:pPr>
            <a:r>
              <a:t/>
            </a:r>
            <a:endParaRPr b="0" i="0" sz="2400" u="none" cap="none" strike="noStrike">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Clr>
                <a:srgbClr val="000000"/>
              </a:buClr>
              <a:buSzPts val="6600"/>
              <a:buFont typeface="Arial"/>
              <a:buNone/>
            </a:pPr>
            <a:r>
              <a:t/>
            </a:r>
            <a:endParaRPr b="0" i="0" sz="2400" u="none" cap="none" strike="noStrike">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Clr>
                <a:srgbClr val="000000"/>
              </a:buClr>
              <a:buSzPts val="6600"/>
              <a:buFont typeface="Arial"/>
              <a:buNone/>
            </a:pPr>
            <a:r>
              <a:rPr b="0" i="0" lang="en" sz="2400" u="none" cap="none" strike="noStrike">
                <a:solidFill>
                  <a:schemeClr val="lt1"/>
                </a:solidFill>
                <a:latin typeface="Montserrat"/>
                <a:ea typeface="Montserrat"/>
                <a:cs typeface="Montserrat"/>
                <a:sym typeface="Montserrat"/>
              </a:rPr>
              <a:t>Sessions Contd.</a:t>
            </a:r>
            <a:endParaRPr b="0" i="0" sz="2400" u="none" cap="none" strike="noStrike">
              <a:solidFill>
                <a:schemeClr val="lt1"/>
              </a:solidFill>
              <a:latin typeface="Montserrat"/>
              <a:ea typeface="Montserrat"/>
              <a:cs typeface="Montserrat"/>
              <a:sym typeface="Montserrat"/>
            </a:endParaRPr>
          </a:p>
          <a:p>
            <a:pPr indent="0" lvl="0" marL="0" marR="0" rtl="0" algn="ctr">
              <a:lnSpc>
                <a:spcPct val="80000"/>
              </a:lnSpc>
              <a:spcBef>
                <a:spcPts val="0"/>
              </a:spcBef>
              <a:spcAft>
                <a:spcPts val="0"/>
              </a:spcAft>
              <a:buClr>
                <a:srgbClr val="000000"/>
              </a:buClr>
              <a:buSzPts val="6600"/>
              <a:buFont typeface="Arial"/>
              <a:buNone/>
            </a:pPr>
            <a:r>
              <a:rPr b="0" i="0" lang="en" sz="1600" u="none" cap="none" strike="noStrike">
                <a:solidFill>
                  <a:schemeClr val="lt1"/>
                </a:solidFill>
                <a:latin typeface="Montserrat"/>
                <a:ea typeface="Montserrat"/>
                <a:cs typeface="Montserrat"/>
                <a:sym typeface="Montserrat"/>
              </a:rPr>
              <a:t>Satish Medapati</a:t>
            </a:r>
            <a:endParaRPr b="0" i="0" sz="1600" u="none" cap="none" strike="noStrike">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9"/>
          <p:cNvPicPr preferRelativeResize="0"/>
          <p:nvPr/>
        </p:nvPicPr>
        <p:blipFill rotWithShape="1">
          <a:blip r:embed="rId3">
            <a:alphaModFix/>
          </a:blip>
          <a:srcRect b="0" l="0" r="0" t="0"/>
          <a:stretch/>
        </p:blipFill>
        <p:spPr>
          <a:xfrm>
            <a:off x="254738" y="152400"/>
            <a:ext cx="3214975" cy="4838699"/>
          </a:xfrm>
          <a:prstGeom prst="rect">
            <a:avLst/>
          </a:prstGeom>
          <a:noFill/>
          <a:ln>
            <a:noFill/>
          </a:ln>
        </p:spPr>
      </p:pic>
      <p:pic>
        <p:nvPicPr>
          <p:cNvPr id="129" name="Google Shape;129;p29"/>
          <p:cNvPicPr preferRelativeResize="0"/>
          <p:nvPr/>
        </p:nvPicPr>
        <p:blipFill rotWithShape="1">
          <a:blip r:embed="rId4">
            <a:alphaModFix/>
          </a:blip>
          <a:srcRect b="1579" l="0" r="0" t="-1579"/>
          <a:stretch/>
        </p:blipFill>
        <p:spPr>
          <a:xfrm>
            <a:off x="3501900" y="1524950"/>
            <a:ext cx="5507350" cy="2847025"/>
          </a:xfrm>
          <a:prstGeom prst="rect">
            <a:avLst/>
          </a:prstGeom>
          <a:noFill/>
          <a:ln>
            <a:noFill/>
          </a:ln>
        </p:spPr>
      </p:pic>
      <p:sp>
        <p:nvSpPr>
          <p:cNvPr id="130" name="Google Shape;130;p29"/>
          <p:cNvSpPr txBox="1"/>
          <p:nvPr/>
        </p:nvSpPr>
        <p:spPr>
          <a:xfrm>
            <a:off x="3560875" y="120900"/>
            <a:ext cx="5278200" cy="45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FF0000"/>
                </a:solidFill>
                <a:latin typeface="Arial"/>
                <a:ea typeface="Arial"/>
                <a:cs typeface="Arial"/>
                <a:sym typeface="Arial"/>
              </a:rPr>
              <a:t>How do we set out goals ? SMART framework </a:t>
            </a:r>
            <a:endParaRPr b="0" i="0" sz="1900" u="none" cap="none" strike="noStrike">
              <a:solidFill>
                <a:srgbClr val="FF0000"/>
              </a:solidFill>
              <a:latin typeface="Arial"/>
              <a:ea typeface="Arial"/>
              <a:cs typeface="Arial"/>
              <a:sym typeface="Arial"/>
            </a:endParaRPr>
          </a:p>
        </p:txBody>
      </p:sp>
      <p:sp>
        <p:nvSpPr>
          <p:cNvPr id="131" name="Google Shape;131;p29"/>
          <p:cNvSpPr/>
          <p:nvPr/>
        </p:nvSpPr>
        <p:spPr>
          <a:xfrm>
            <a:off x="6320875" y="571488"/>
            <a:ext cx="493200" cy="413100"/>
          </a:xfrm>
          <a:prstGeom prst="sun">
            <a:avLst>
              <a:gd fmla="val 25000" name="adj"/>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9"/>
          <p:cNvSpPr txBox="1"/>
          <p:nvPr/>
        </p:nvSpPr>
        <p:spPr>
          <a:xfrm>
            <a:off x="362225" y="171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30"/>
          <p:cNvPicPr preferRelativeResize="0"/>
          <p:nvPr/>
        </p:nvPicPr>
        <p:blipFill rotWithShape="1">
          <a:blip r:embed="rId3">
            <a:alphaModFix/>
          </a:blip>
          <a:srcRect b="0" l="0" r="0" t="0"/>
          <a:stretch/>
        </p:blipFill>
        <p:spPr>
          <a:xfrm>
            <a:off x="135669" y="968750"/>
            <a:ext cx="5071707" cy="3206010"/>
          </a:xfrm>
          <a:prstGeom prst="rect">
            <a:avLst/>
          </a:prstGeom>
          <a:noFill/>
          <a:ln>
            <a:noFill/>
          </a:ln>
        </p:spPr>
      </p:pic>
      <p:pic>
        <p:nvPicPr>
          <p:cNvPr id="138" name="Google Shape;138;p30"/>
          <p:cNvPicPr preferRelativeResize="0"/>
          <p:nvPr/>
        </p:nvPicPr>
        <p:blipFill rotWithShape="1">
          <a:blip r:embed="rId4">
            <a:alphaModFix/>
          </a:blip>
          <a:srcRect b="0" l="0" r="0" t="0"/>
          <a:stretch/>
        </p:blipFill>
        <p:spPr>
          <a:xfrm>
            <a:off x="5867550" y="3066919"/>
            <a:ext cx="2598375" cy="1948781"/>
          </a:xfrm>
          <a:prstGeom prst="rect">
            <a:avLst/>
          </a:prstGeom>
          <a:noFill/>
          <a:ln>
            <a:noFill/>
          </a:ln>
        </p:spPr>
      </p:pic>
      <p:sp>
        <p:nvSpPr>
          <p:cNvPr id="139" name="Google Shape;139;p30"/>
          <p:cNvSpPr txBox="1"/>
          <p:nvPr/>
        </p:nvSpPr>
        <p:spPr>
          <a:xfrm>
            <a:off x="5313900" y="234281"/>
            <a:ext cx="3152100" cy="3077400"/>
          </a:xfrm>
          <a:prstGeom prst="rect">
            <a:avLst/>
          </a:prstGeom>
          <a:noFill/>
          <a:ln>
            <a:noFill/>
          </a:ln>
        </p:spPr>
        <p:txBody>
          <a:bodyPr anchorCtr="0" anchor="t" bIns="68575" lIns="68575" spcFirstLastPara="1" rIns="68575" wrap="square" tIns="68575">
            <a:noAutofit/>
          </a:bodyPr>
          <a:lstStyle/>
          <a:p>
            <a:pPr indent="-260350" lvl="0" marL="342900" marR="0" rtl="0" algn="l">
              <a:lnSpc>
                <a:spcPct val="115000"/>
              </a:lnSpc>
              <a:spcBef>
                <a:spcPts val="0"/>
              </a:spcBef>
              <a:spcAft>
                <a:spcPts val="0"/>
              </a:spcAft>
              <a:buClr>
                <a:srgbClr val="222222"/>
              </a:buClr>
              <a:buSzPts val="1500"/>
              <a:buFont typeface="Arial"/>
              <a:buAutoNum type="arabicPeriod"/>
            </a:pPr>
            <a:r>
              <a:rPr b="0" i="0" lang="en" sz="1500" u="none" cap="none" strike="noStrike">
                <a:solidFill>
                  <a:srgbClr val="222222"/>
                </a:solidFill>
                <a:highlight>
                  <a:srgbClr val="FFFFFF"/>
                </a:highlight>
                <a:latin typeface="Arial"/>
                <a:ea typeface="Arial"/>
                <a:cs typeface="Arial"/>
                <a:sym typeface="Arial"/>
              </a:rPr>
              <a:t>Research, research, research. </a:t>
            </a:r>
            <a:endParaRPr b="0" i="0" sz="1500" u="none" cap="none" strike="noStrike">
              <a:solidFill>
                <a:srgbClr val="222222"/>
              </a:solidFill>
              <a:highlight>
                <a:srgbClr val="FFFFFF"/>
              </a:highlight>
              <a:latin typeface="Arial"/>
              <a:ea typeface="Arial"/>
              <a:cs typeface="Arial"/>
              <a:sym typeface="Arial"/>
            </a:endParaRPr>
          </a:p>
          <a:p>
            <a:pPr indent="-260350" lvl="0" marL="342900" marR="0" rtl="0" algn="l">
              <a:lnSpc>
                <a:spcPct val="115000"/>
              </a:lnSpc>
              <a:spcBef>
                <a:spcPts val="0"/>
              </a:spcBef>
              <a:spcAft>
                <a:spcPts val="0"/>
              </a:spcAft>
              <a:buClr>
                <a:srgbClr val="222222"/>
              </a:buClr>
              <a:buSzPts val="1500"/>
              <a:buFont typeface="Arial"/>
              <a:buAutoNum type="arabicPeriod"/>
            </a:pPr>
            <a:r>
              <a:rPr b="0" i="0" lang="en" sz="1500" u="none" cap="none" strike="noStrike">
                <a:solidFill>
                  <a:srgbClr val="222222"/>
                </a:solidFill>
                <a:highlight>
                  <a:srgbClr val="FFFFFF"/>
                </a:highlight>
                <a:latin typeface="Arial"/>
                <a:ea typeface="Arial"/>
                <a:cs typeface="Arial"/>
                <a:sym typeface="Arial"/>
              </a:rPr>
              <a:t>Determine the purpose of your </a:t>
            </a:r>
            <a:r>
              <a:rPr b="1" i="0" lang="en" sz="1500" u="none" cap="none" strike="noStrike">
                <a:solidFill>
                  <a:srgbClr val="222222"/>
                </a:solidFill>
                <a:highlight>
                  <a:srgbClr val="FFFFFF"/>
                </a:highlight>
                <a:latin typeface="Arial"/>
                <a:ea typeface="Arial"/>
                <a:cs typeface="Arial"/>
                <a:sym typeface="Arial"/>
              </a:rPr>
              <a:t>plan</a:t>
            </a:r>
            <a:r>
              <a:rPr b="0" i="0" lang="en" sz="1500" u="none" cap="none" strike="noStrike">
                <a:solidFill>
                  <a:srgbClr val="222222"/>
                </a:solidFill>
                <a:highlight>
                  <a:srgbClr val="FFFFFF"/>
                </a:highlight>
                <a:latin typeface="Arial"/>
                <a:ea typeface="Arial"/>
                <a:cs typeface="Arial"/>
                <a:sym typeface="Arial"/>
              </a:rPr>
              <a:t>. ...</a:t>
            </a:r>
            <a:endParaRPr b="0" i="0" sz="1500" u="none" cap="none" strike="noStrike">
              <a:solidFill>
                <a:srgbClr val="222222"/>
              </a:solidFill>
              <a:highlight>
                <a:srgbClr val="FFFFFF"/>
              </a:highlight>
              <a:latin typeface="Arial"/>
              <a:ea typeface="Arial"/>
              <a:cs typeface="Arial"/>
              <a:sym typeface="Arial"/>
            </a:endParaRPr>
          </a:p>
          <a:p>
            <a:pPr indent="-260350" lvl="0" marL="342900" marR="0" rtl="0" algn="l">
              <a:lnSpc>
                <a:spcPct val="115000"/>
              </a:lnSpc>
              <a:spcBef>
                <a:spcPts val="0"/>
              </a:spcBef>
              <a:spcAft>
                <a:spcPts val="0"/>
              </a:spcAft>
              <a:buClr>
                <a:srgbClr val="222222"/>
              </a:buClr>
              <a:buSzPts val="1500"/>
              <a:buFont typeface="Arial"/>
              <a:buAutoNum type="arabicPeriod"/>
            </a:pPr>
            <a:r>
              <a:rPr b="0" i="0" lang="en" sz="1500" u="none" cap="none" strike="noStrike">
                <a:solidFill>
                  <a:srgbClr val="222222"/>
                </a:solidFill>
                <a:highlight>
                  <a:srgbClr val="FFFFFF"/>
                </a:highlight>
                <a:latin typeface="Arial"/>
                <a:ea typeface="Arial"/>
                <a:cs typeface="Arial"/>
                <a:sym typeface="Arial"/>
              </a:rPr>
              <a:t>Create a </a:t>
            </a:r>
            <a:r>
              <a:rPr b="1" i="0" lang="en" sz="1500" u="none" cap="none" strike="noStrike">
                <a:solidFill>
                  <a:srgbClr val="222222"/>
                </a:solidFill>
                <a:highlight>
                  <a:srgbClr val="FFFFFF"/>
                </a:highlight>
                <a:latin typeface="Arial"/>
                <a:ea typeface="Arial"/>
                <a:cs typeface="Arial"/>
                <a:sym typeface="Arial"/>
              </a:rPr>
              <a:t>company</a:t>
            </a:r>
            <a:r>
              <a:rPr b="0" i="0" lang="en" sz="1500" u="none" cap="none" strike="noStrike">
                <a:solidFill>
                  <a:srgbClr val="222222"/>
                </a:solidFill>
                <a:highlight>
                  <a:srgbClr val="FFFFFF"/>
                </a:highlight>
                <a:latin typeface="Arial"/>
                <a:ea typeface="Arial"/>
                <a:cs typeface="Arial"/>
                <a:sym typeface="Arial"/>
              </a:rPr>
              <a:t> profile. ...</a:t>
            </a:r>
            <a:endParaRPr b="0" i="0" sz="1500" u="none" cap="none" strike="noStrike">
              <a:solidFill>
                <a:srgbClr val="222222"/>
              </a:solidFill>
              <a:highlight>
                <a:srgbClr val="FFFFFF"/>
              </a:highlight>
              <a:latin typeface="Arial"/>
              <a:ea typeface="Arial"/>
              <a:cs typeface="Arial"/>
              <a:sym typeface="Arial"/>
            </a:endParaRPr>
          </a:p>
          <a:p>
            <a:pPr indent="-260350" lvl="0" marL="342900" marR="0" rtl="0" algn="l">
              <a:lnSpc>
                <a:spcPct val="115000"/>
              </a:lnSpc>
              <a:spcBef>
                <a:spcPts val="0"/>
              </a:spcBef>
              <a:spcAft>
                <a:spcPts val="0"/>
              </a:spcAft>
              <a:buClr>
                <a:srgbClr val="222222"/>
              </a:buClr>
              <a:buSzPts val="1500"/>
              <a:buFont typeface="Arial"/>
              <a:buAutoNum type="arabicPeriod"/>
            </a:pPr>
            <a:r>
              <a:rPr b="0" i="0" lang="en" sz="1500" u="none" cap="none" strike="noStrike">
                <a:solidFill>
                  <a:srgbClr val="222222"/>
                </a:solidFill>
                <a:highlight>
                  <a:srgbClr val="FFFFFF"/>
                </a:highlight>
                <a:latin typeface="Arial"/>
                <a:ea typeface="Arial"/>
                <a:cs typeface="Arial"/>
                <a:sym typeface="Arial"/>
              </a:rPr>
              <a:t>Document all aspects of your </a:t>
            </a:r>
            <a:r>
              <a:rPr b="1" i="0" lang="en" sz="1500" u="none" cap="none" strike="noStrike">
                <a:solidFill>
                  <a:srgbClr val="222222"/>
                </a:solidFill>
                <a:highlight>
                  <a:srgbClr val="FFFFFF"/>
                </a:highlight>
                <a:latin typeface="Arial"/>
                <a:ea typeface="Arial"/>
                <a:cs typeface="Arial"/>
                <a:sym typeface="Arial"/>
              </a:rPr>
              <a:t>business</a:t>
            </a:r>
            <a:r>
              <a:rPr b="0" i="0" lang="en" sz="1500" u="none" cap="none" strike="noStrike">
                <a:solidFill>
                  <a:srgbClr val="222222"/>
                </a:solidFill>
                <a:highlight>
                  <a:srgbClr val="FFFFFF"/>
                </a:highlight>
                <a:latin typeface="Arial"/>
                <a:ea typeface="Arial"/>
                <a:cs typeface="Arial"/>
                <a:sym typeface="Arial"/>
              </a:rPr>
              <a:t>. ...</a:t>
            </a:r>
            <a:endParaRPr b="0" i="0" sz="1500" u="none" cap="none" strike="noStrike">
              <a:solidFill>
                <a:srgbClr val="222222"/>
              </a:solidFill>
              <a:highlight>
                <a:srgbClr val="FFFFFF"/>
              </a:highlight>
              <a:latin typeface="Arial"/>
              <a:ea typeface="Arial"/>
              <a:cs typeface="Arial"/>
              <a:sym typeface="Arial"/>
            </a:endParaRPr>
          </a:p>
          <a:p>
            <a:pPr indent="-260350" lvl="0" marL="342900" marR="0" rtl="0" algn="l">
              <a:lnSpc>
                <a:spcPct val="115000"/>
              </a:lnSpc>
              <a:spcBef>
                <a:spcPts val="0"/>
              </a:spcBef>
              <a:spcAft>
                <a:spcPts val="0"/>
              </a:spcAft>
              <a:buClr>
                <a:srgbClr val="222222"/>
              </a:buClr>
              <a:buSzPts val="1500"/>
              <a:buFont typeface="Arial"/>
              <a:buAutoNum type="arabicPeriod"/>
            </a:pPr>
            <a:r>
              <a:rPr b="0" i="0" lang="en" sz="1500" u="none" cap="none" strike="noStrike">
                <a:solidFill>
                  <a:srgbClr val="222222"/>
                </a:solidFill>
                <a:highlight>
                  <a:srgbClr val="FFFFFF"/>
                </a:highlight>
                <a:latin typeface="Arial"/>
                <a:ea typeface="Arial"/>
                <a:cs typeface="Arial"/>
                <a:sym typeface="Arial"/>
              </a:rPr>
              <a:t>Have a strategic marketing </a:t>
            </a:r>
            <a:r>
              <a:rPr b="1" i="0" lang="en" sz="1500" u="none" cap="none" strike="noStrike">
                <a:solidFill>
                  <a:srgbClr val="222222"/>
                </a:solidFill>
                <a:highlight>
                  <a:srgbClr val="FFFFFF"/>
                </a:highlight>
                <a:latin typeface="Arial"/>
                <a:ea typeface="Arial"/>
                <a:cs typeface="Arial"/>
                <a:sym typeface="Arial"/>
              </a:rPr>
              <a:t>plan</a:t>
            </a:r>
            <a:r>
              <a:rPr b="0" i="0" lang="en" sz="1500" u="none" cap="none" strike="noStrike">
                <a:solidFill>
                  <a:srgbClr val="222222"/>
                </a:solidFill>
                <a:highlight>
                  <a:srgbClr val="FFFFFF"/>
                </a:highlight>
                <a:latin typeface="Arial"/>
                <a:ea typeface="Arial"/>
                <a:cs typeface="Arial"/>
                <a:sym typeface="Arial"/>
              </a:rPr>
              <a:t> in place. ...</a:t>
            </a:r>
            <a:endParaRPr b="0" i="0" sz="1500" u="none" cap="none" strike="noStrike">
              <a:solidFill>
                <a:srgbClr val="222222"/>
              </a:solidFill>
              <a:highlight>
                <a:srgbClr val="FFFFFF"/>
              </a:highlight>
              <a:latin typeface="Arial"/>
              <a:ea typeface="Arial"/>
              <a:cs typeface="Arial"/>
              <a:sym typeface="Arial"/>
            </a:endParaRPr>
          </a:p>
          <a:p>
            <a:pPr indent="-260350" lvl="0" marL="342900" marR="0" rtl="0" algn="l">
              <a:lnSpc>
                <a:spcPct val="115000"/>
              </a:lnSpc>
              <a:spcBef>
                <a:spcPts val="0"/>
              </a:spcBef>
              <a:spcAft>
                <a:spcPts val="0"/>
              </a:spcAft>
              <a:buClr>
                <a:srgbClr val="222222"/>
              </a:buClr>
              <a:buSzPts val="1500"/>
              <a:buFont typeface="Arial"/>
              <a:buAutoNum type="arabicPeriod"/>
            </a:pPr>
            <a:r>
              <a:rPr b="0" i="0" lang="en" sz="1500" u="none" cap="none" strike="noStrike">
                <a:solidFill>
                  <a:srgbClr val="222222"/>
                </a:solidFill>
                <a:highlight>
                  <a:srgbClr val="FFFFFF"/>
                </a:highlight>
                <a:latin typeface="Arial"/>
                <a:ea typeface="Arial"/>
                <a:cs typeface="Arial"/>
                <a:sym typeface="Arial"/>
              </a:rPr>
              <a:t>Make it adaptable based on your audience. ...</a:t>
            </a:r>
            <a:endParaRPr b="0" i="0" sz="1500" u="none" cap="none" strike="noStrike">
              <a:solidFill>
                <a:srgbClr val="222222"/>
              </a:solidFill>
              <a:highlight>
                <a:srgbClr val="FFFFFF"/>
              </a:highlight>
              <a:latin typeface="Arial"/>
              <a:ea typeface="Arial"/>
              <a:cs typeface="Arial"/>
              <a:sym typeface="Arial"/>
            </a:endParaRPr>
          </a:p>
          <a:p>
            <a:pPr indent="0" lvl="0" marL="342900" marR="0" rtl="0" algn="l">
              <a:lnSpc>
                <a:spcPct val="115000"/>
              </a:lnSpc>
              <a:spcBef>
                <a:spcPts val="200"/>
              </a:spcBef>
              <a:spcAft>
                <a:spcPts val="200"/>
              </a:spcAft>
              <a:buClr>
                <a:srgbClr val="000000"/>
              </a:buClr>
              <a:buSzPts val="1500"/>
              <a:buFont typeface="Arial"/>
              <a:buNone/>
            </a:pPr>
            <a:r>
              <a:t/>
            </a:r>
            <a:endParaRPr b="0" i="0" sz="1500" u="none" cap="none" strike="noStrike">
              <a:solidFill>
                <a:srgbClr val="222222"/>
              </a:solidFill>
              <a:highlight>
                <a:srgbClr val="FFFFFF"/>
              </a:highlight>
              <a:latin typeface="Arial"/>
              <a:ea typeface="Arial"/>
              <a:cs typeface="Arial"/>
              <a:sym typeface="Arial"/>
            </a:endParaRPr>
          </a:p>
        </p:txBody>
      </p:sp>
      <p:sp>
        <p:nvSpPr>
          <p:cNvPr id="140" name="Google Shape;140;p30"/>
          <p:cNvSpPr txBox="1"/>
          <p:nvPr>
            <p:ph idx="4294967295" type="title"/>
          </p:nvPr>
        </p:nvSpPr>
        <p:spPr>
          <a:xfrm>
            <a:off x="220783" y="72938"/>
            <a:ext cx="49866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400"/>
              <a:buFont typeface="Arial"/>
              <a:buNone/>
            </a:pPr>
            <a:r>
              <a:rPr lang="en" sz="1900">
                <a:solidFill>
                  <a:srgbClr val="4A86E8"/>
                </a:solidFill>
              </a:rPr>
              <a:t>BUSINESS PLANNING</a:t>
            </a:r>
            <a:endParaRPr sz="2500">
              <a:solidFill>
                <a:schemeClr val="accen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31"/>
          <p:cNvPicPr preferRelativeResize="0"/>
          <p:nvPr/>
        </p:nvPicPr>
        <p:blipFill>
          <a:blip r:embed="rId3">
            <a:alphaModFix/>
          </a:blip>
          <a:stretch>
            <a:fillRect/>
          </a:stretch>
        </p:blipFill>
        <p:spPr>
          <a:xfrm>
            <a:off x="0" y="0"/>
            <a:ext cx="9143997"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2"/>
          <p:cNvSpPr txBox="1"/>
          <p:nvPr/>
        </p:nvSpPr>
        <p:spPr>
          <a:xfrm>
            <a:off x="0" y="0"/>
            <a:ext cx="8721600" cy="46428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 </a:t>
            </a:r>
            <a:r>
              <a:rPr b="0" i="0" lang="en" sz="1900" u="none" cap="none" strike="noStrike">
                <a:solidFill>
                  <a:srgbClr val="4A86E8"/>
                </a:solidFill>
                <a:latin typeface="Arial"/>
                <a:ea typeface="Arial"/>
                <a:cs typeface="Arial"/>
                <a:sym typeface="Arial"/>
              </a:rPr>
              <a:t>Business Planning Stage: Playbook</a:t>
            </a:r>
            <a:endParaRPr b="0" i="0" sz="1900" u="none" cap="none" strike="noStrike">
              <a:solidFill>
                <a:srgbClr val="4A86E8"/>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Summary (Business vs. Revenue Model)</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Corporate Structure </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Big Picture Goals </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Market Sizing</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Human Capital &amp; Costs </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Revenue Planning  (Short Cycles)</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Unit Economics </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GTM  Templates (covering in Depth)</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Cap Table Management (Venture hacks)</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Technology Assessment </a:t>
            </a:r>
            <a:endParaRPr b="0" i="0" sz="1600" u="none" cap="none" strike="noStrike">
              <a:solidFill>
                <a:srgbClr val="000000"/>
              </a:solidFill>
              <a:latin typeface="Arial"/>
              <a:ea typeface="Arial"/>
              <a:cs typeface="Arial"/>
              <a:sym typeface="Arial"/>
            </a:endParaRPr>
          </a:p>
          <a:p>
            <a:pPr indent="-266700" lvl="0" marL="10287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Competitive Assessment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3429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3"/>
          <p:cNvSpPr txBox="1"/>
          <p:nvPr/>
        </p:nvSpPr>
        <p:spPr>
          <a:xfrm>
            <a:off x="2218638" y="2132238"/>
            <a:ext cx="4706700" cy="439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Gaining Initial Traction</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4"/>
          <p:cNvSpPr/>
          <p:nvPr/>
        </p:nvSpPr>
        <p:spPr>
          <a:xfrm>
            <a:off x="5990344" y="114300"/>
            <a:ext cx="3050700" cy="4869600"/>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rgbClr val="000000"/>
              </a:buClr>
              <a:buSzPts val="3300"/>
              <a:buFont typeface="Arial"/>
              <a:buNone/>
            </a:pPr>
            <a:r>
              <a:rPr b="0" i="0" lang="en" sz="3300" u="none" cap="none" strike="noStrike">
                <a:solidFill>
                  <a:schemeClr val="dk1"/>
                </a:solidFill>
                <a:latin typeface="Montserrat"/>
                <a:ea typeface="Montserrat"/>
                <a:cs typeface="Montserrat"/>
                <a:sym typeface="Montserrat"/>
              </a:rPr>
              <a:t>GETTING</a:t>
            </a:r>
            <a:endParaRPr b="0" i="0" sz="33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rPr b="0" i="0" lang="en" sz="3300" u="none" cap="none" strike="noStrike">
                <a:solidFill>
                  <a:schemeClr val="dk1"/>
                </a:solidFill>
                <a:latin typeface="Montserrat"/>
                <a:ea typeface="Montserrat"/>
                <a:cs typeface="Montserrat"/>
                <a:sym typeface="Montserrat"/>
              </a:rPr>
              <a:t>YOUR </a:t>
            </a:r>
            <a:r>
              <a:rPr b="0" i="0" lang="en" sz="3300" u="none" cap="none" strike="noStrike">
                <a:solidFill>
                  <a:srgbClr val="000000"/>
                </a:solidFill>
                <a:latin typeface="Montserrat"/>
                <a:ea typeface="Montserrat"/>
                <a:cs typeface="Montserrat"/>
                <a:sym typeface="Montserrat"/>
              </a:rPr>
              <a:t>FIRST</a:t>
            </a:r>
            <a:endParaRPr b="0" i="0" sz="3300" u="none" cap="none" strike="noStrike">
              <a:solidFill>
                <a:srgbClr val="000000"/>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rPr b="0" i="0" lang="en" sz="3300" u="none" cap="none" strike="noStrike">
                <a:solidFill>
                  <a:schemeClr val="dk1"/>
                </a:solidFill>
                <a:latin typeface="Montserrat"/>
                <a:ea typeface="Montserrat"/>
                <a:cs typeface="Montserrat"/>
                <a:sym typeface="Montserrat"/>
              </a:rPr>
              <a:t>CUSTOMER</a:t>
            </a:r>
            <a:endParaRPr b="0" i="0" sz="33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t/>
            </a:r>
            <a:endParaRPr b="0" i="0" sz="33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rPr b="0" i="0" lang="en" sz="2100" u="none" cap="none" strike="noStrike">
                <a:solidFill>
                  <a:schemeClr val="dk1"/>
                </a:solidFill>
                <a:latin typeface="Montserrat"/>
                <a:ea typeface="Montserrat"/>
                <a:cs typeface="Montserrat"/>
                <a:sym typeface="Montserrat"/>
              </a:rPr>
              <a:t>First KNOW who you are selling to and what problems you are solving for them</a:t>
            </a:r>
            <a:endParaRPr b="0" i="0" sz="21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t/>
            </a:r>
            <a:endParaRPr b="0" i="0" sz="21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rPr b="0" i="0" lang="en" sz="2100" u="none" cap="none" strike="noStrike">
                <a:solidFill>
                  <a:schemeClr val="dk1"/>
                </a:solidFill>
                <a:latin typeface="Montserrat"/>
                <a:ea typeface="Montserrat"/>
                <a:cs typeface="Montserrat"/>
                <a:sym typeface="Montserrat"/>
              </a:rPr>
              <a:t>1.Use Relationships you have </a:t>
            </a:r>
            <a:endParaRPr b="0" i="0" sz="21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rPr b="0" i="0" lang="en" sz="2100" u="none" cap="none" strike="noStrike">
                <a:solidFill>
                  <a:schemeClr val="dk1"/>
                </a:solidFill>
                <a:latin typeface="Montserrat"/>
                <a:ea typeface="Montserrat"/>
                <a:cs typeface="Montserrat"/>
                <a:sym typeface="Montserrat"/>
              </a:rPr>
              <a:t>2. List Builds</a:t>
            </a:r>
            <a:endParaRPr b="0" i="0" sz="21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rPr b="0" i="0" lang="en" sz="2100" u="none" cap="none" strike="noStrike">
                <a:solidFill>
                  <a:schemeClr val="dk1"/>
                </a:solidFill>
                <a:latin typeface="Montserrat"/>
                <a:ea typeface="Montserrat"/>
                <a:cs typeface="Montserrat"/>
                <a:sym typeface="Montserrat"/>
              </a:rPr>
              <a:t>3.Stalk &amp; Talk</a:t>
            </a:r>
            <a:endParaRPr b="0" i="0" sz="21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rPr lang="en" sz="2100">
                <a:solidFill>
                  <a:schemeClr val="dk1"/>
                </a:solidFill>
                <a:latin typeface="Montserrat"/>
                <a:ea typeface="Montserrat"/>
                <a:cs typeface="Montserrat"/>
                <a:sym typeface="Montserrat"/>
              </a:rPr>
              <a:t>4</a:t>
            </a:r>
            <a:r>
              <a:rPr b="0" i="0" lang="en" sz="2100" u="none" cap="none" strike="noStrike">
                <a:solidFill>
                  <a:schemeClr val="dk1"/>
                </a:solidFill>
                <a:latin typeface="Montserrat"/>
                <a:ea typeface="Montserrat"/>
                <a:cs typeface="Montserrat"/>
                <a:sym typeface="Montserrat"/>
              </a:rPr>
              <a:t>. Partnerships </a:t>
            </a:r>
            <a:endParaRPr b="0" i="0" sz="21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rPr lang="en" sz="2100">
                <a:solidFill>
                  <a:schemeClr val="dk1"/>
                </a:solidFill>
                <a:latin typeface="Montserrat"/>
                <a:ea typeface="Montserrat"/>
                <a:cs typeface="Montserrat"/>
                <a:sym typeface="Montserrat"/>
              </a:rPr>
              <a:t>5</a:t>
            </a:r>
            <a:r>
              <a:rPr b="0" i="0" lang="en" sz="2100" u="none" cap="none" strike="noStrike">
                <a:solidFill>
                  <a:schemeClr val="dk1"/>
                </a:solidFill>
                <a:latin typeface="Montserrat"/>
                <a:ea typeface="Montserrat"/>
                <a:cs typeface="Montserrat"/>
                <a:sym typeface="Montserrat"/>
              </a:rPr>
              <a:t>. Expertise </a:t>
            </a:r>
            <a:endParaRPr b="0" i="0" sz="21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rPr lang="en" sz="2100">
                <a:solidFill>
                  <a:schemeClr val="dk1"/>
                </a:solidFill>
                <a:latin typeface="Montserrat"/>
                <a:ea typeface="Montserrat"/>
                <a:cs typeface="Montserrat"/>
                <a:sym typeface="Montserrat"/>
              </a:rPr>
              <a:t>6</a:t>
            </a:r>
            <a:r>
              <a:rPr b="0" i="0" lang="en" sz="2100" u="none" cap="none" strike="noStrike">
                <a:solidFill>
                  <a:schemeClr val="dk1"/>
                </a:solidFill>
                <a:latin typeface="Montserrat"/>
                <a:ea typeface="Montserrat"/>
                <a:cs typeface="Montserrat"/>
                <a:sym typeface="Montserrat"/>
              </a:rPr>
              <a:t>. Content, Social</a:t>
            </a:r>
            <a:endParaRPr b="0" i="0" sz="2100" u="none" cap="none" strike="noStrike">
              <a:solidFill>
                <a:schemeClr val="dk1"/>
              </a:solidFill>
              <a:latin typeface="Montserrat"/>
              <a:ea typeface="Montserrat"/>
              <a:cs typeface="Montserrat"/>
              <a:sym typeface="Montserrat"/>
            </a:endParaRPr>
          </a:p>
          <a:p>
            <a:pPr indent="0" lvl="0" marL="0" marR="0" rtl="0" algn="l">
              <a:lnSpc>
                <a:spcPct val="80000"/>
              </a:lnSpc>
              <a:spcBef>
                <a:spcPts val="0"/>
              </a:spcBef>
              <a:spcAft>
                <a:spcPts val="0"/>
              </a:spcAft>
              <a:buClr>
                <a:srgbClr val="000000"/>
              </a:buClr>
              <a:buSzPts val="3300"/>
              <a:buFont typeface="Arial"/>
              <a:buNone/>
            </a:pPr>
            <a:r>
              <a:t/>
            </a:r>
            <a:endParaRPr b="0" i="0" sz="2100" u="none" cap="none" strike="noStrike">
              <a:solidFill>
                <a:schemeClr val="dk1"/>
              </a:solidFill>
              <a:latin typeface="Montserrat"/>
              <a:ea typeface="Montserrat"/>
              <a:cs typeface="Montserrat"/>
              <a:sym typeface="Montserrat"/>
            </a:endParaRPr>
          </a:p>
        </p:txBody>
      </p:sp>
      <p:sp>
        <p:nvSpPr>
          <p:cNvPr id="161" name="Google Shape;161;p34"/>
          <p:cNvSpPr/>
          <p:nvPr/>
        </p:nvSpPr>
        <p:spPr>
          <a:xfrm>
            <a:off x="378278" y="4001121"/>
            <a:ext cx="4994700" cy="715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Open Sans"/>
                <a:ea typeface="Open Sans"/>
                <a:cs typeface="Open Sans"/>
                <a:sym typeface="Open Sans"/>
              </a:rPr>
              <a:t>Getting your FIRST Customer !</a:t>
            </a:r>
            <a:endParaRPr b="0" i="0" sz="11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Open Sans"/>
              <a:ea typeface="Open Sans"/>
              <a:cs typeface="Open Sans"/>
              <a:sym typeface="Open Sans"/>
            </a:endParaRPr>
          </a:p>
          <a:p>
            <a:pPr indent="-234950" lvl="0" marL="342900" marR="0" rtl="0" algn="l">
              <a:lnSpc>
                <a:spcPct val="100000"/>
              </a:lnSpc>
              <a:spcBef>
                <a:spcPts val="0"/>
              </a:spcBef>
              <a:spcAft>
                <a:spcPts val="0"/>
              </a:spcAft>
              <a:buClr>
                <a:schemeClr val="dk1"/>
              </a:buClr>
              <a:buSzPts val="1100"/>
              <a:buFont typeface="Open Sans"/>
              <a:buChar char="●"/>
            </a:pPr>
            <a:r>
              <a:rPr b="1" i="0" lang="en" sz="1100" u="none" cap="none" strike="noStrike">
                <a:solidFill>
                  <a:schemeClr val="dk1"/>
                </a:solidFill>
                <a:latin typeface="Open Sans"/>
                <a:ea typeface="Open Sans"/>
                <a:cs typeface="Open Sans"/>
                <a:sym typeface="Open Sans"/>
              </a:rPr>
              <a:t>Manufacturing:</a:t>
            </a:r>
            <a:endParaRPr b="1" i="0" sz="1100" u="none" cap="none" strike="noStrike">
              <a:solidFill>
                <a:schemeClr val="dk1"/>
              </a:solidFill>
              <a:latin typeface="Open Sans"/>
              <a:ea typeface="Open Sans"/>
              <a:cs typeface="Open Sans"/>
              <a:sym typeface="Open Sans"/>
            </a:endParaRPr>
          </a:p>
          <a:p>
            <a:pPr indent="-234950" lvl="0" marL="342900" marR="0" rtl="0" algn="l">
              <a:lnSpc>
                <a:spcPct val="100000"/>
              </a:lnSpc>
              <a:spcBef>
                <a:spcPts val="0"/>
              </a:spcBef>
              <a:spcAft>
                <a:spcPts val="0"/>
              </a:spcAft>
              <a:buClr>
                <a:schemeClr val="dk1"/>
              </a:buClr>
              <a:buSzPts val="1100"/>
              <a:buFont typeface="Open Sans"/>
              <a:buChar char="●"/>
            </a:pPr>
            <a:r>
              <a:rPr b="1" i="0" lang="en" sz="1100" u="none" cap="none" strike="noStrike">
                <a:solidFill>
                  <a:schemeClr val="dk1"/>
                </a:solidFill>
                <a:latin typeface="Open Sans"/>
                <a:ea typeface="Open Sans"/>
                <a:cs typeface="Open Sans"/>
                <a:sym typeface="Open Sans"/>
              </a:rPr>
              <a:t>Technology</a:t>
            </a:r>
            <a:endParaRPr b="1" i="0" sz="1100" u="none" cap="none" strike="noStrike">
              <a:solidFill>
                <a:schemeClr val="dk1"/>
              </a:solidFill>
              <a:latin typeface="Open Sans"/>
              <a:ea typeface="Open Sans"/>
              <a:cs typeface="Open Sans"/>
              <a:sym typeface="Open Sans"/>
            </a:endParaRPr>
          </a:p>
          <a:p>
            <a:pPr indent="-234950" lvl="0" marL="342900" marR="0" rtl="0" algn="l">
              <a:lnSpc>
                <a:spcPct val="100000"/>
              </a:lnSpc>
              <a:spcBef>
                <a:spcPts val="0"/>
              </a:spcBef>
              <a:spcAft>
                <a:spcPts val="0"/>
              </a:spcAft>
              <a:buClr>
                <a:schemeClr val="dk1"/>
              </a:buClr>
              <a:buSzPts val="1100"/>
              <a:buFont typeface="Open Sans"/>
              <a:buChar char="●"/>
            </a:pPr>
            <a:r>
              <a:rPr b="1" i="0" lang="en" sz="1100" u="none" cap="none" strike="noStrike">
                <a:solidFill>
                  <a:schemeClr val="dk1"/>
                </a:solidFill>
                <a:latin typeface="Open Sans"/>
                <a:ea typeface="Open Sans"/>
                <a:cs typeface="Open Sans"/>
                <a:sym typeface="Open Sans"/>
              </a:rPr>
              <a:t>Services </a:t>
            </a:r>
            <a:endParaRPr b="1" i="0" sz="1100" u="none" cap="none" strike="noStrike">
              <a:solidFill>
                <a:schemeClr val="dk1"/>
              </a:solidFill>
              <a:latin typeface="Open Sans"/>
              <a:ea typeface="Open Sans"/>
              <a:cs typeface="Open Sans"/>
              <a:sym typeface="Open Sans"/>
            </a:endParaRPr>
          </a:p>
        </p:txBody>
      </p:sp>
      <p:pic>
        <p:nvPicPr>
          <p:cNvPr id="162" name="Google Shape;162;p34"/>
          <p:cNvPicPr preferRelativeResize="0"/>
          <p:nvPr/>
        </p:nvPicPr>
        <p:blipFill rotWithShape="1">
          <a:blip r:embed="rId3">
            <a:alphaModFix/>
          </a:blip>
          <a:srcRect b="0" l="0" r="0" t="0"/>
          <a:stretch/>
        </p:blipFill>
        <p:spPr>
          <a:xfrm>
            <a:off x="114300" y="114300"/>
            <a:ext cx="5636194" cy="375746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5"/>
          <p:cNvSpPr txBox="1"/>
          <p:nvPr>
            <p:ph type="title"/>
          </p:nvPr>
        </p:nvSpPr>
        <p:spPr>
          <a:xfrm>
            <a:off x="313082" y="115836"/>
            <a:ext cx="8517900" cy="421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2400"/>
              <a:buFont typeface="Arial"/>
              <a:buNone/>
            </a:pPr>
            <a:r>
              <a:rPr lang="en" sz="1900">
                <a:solidFill>
                  <a:srgbClr val="4A86E8"/>
                </a:solidFill>
              </a:rPr>
              <a:t>Initial Traction </a:t>
            </a:r>
            <a:endParaRPr sz="1900">
              <a:solidFill>
                <a:srgbClr val="4A86E8"/>
              </a:solidFill>
            </a:endParaRPr>
          </a:p>
        </p:txBody>
      </p:sp>
      <p:sp>
        <p:nvSpPr>
          <p:cNvPr id="168" name="Google Shape;168;p35"/>
          <p:cNvSpPr/>
          <p:nvPr/>
        </p:nvSpPr>
        <p:spPr>
          <a:xfrm>
            <a:off x="646086" y="1996639"/>
            <a:ext cx="540000" cy="540000"/>
          </a:xfrm>
          <a:custGeom>
            <a:rect b="b" l="l" r="r" t="t"/>
            <a:pathLst>
              <a:path extrusionOk="0" h="256" w="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69" name="Google Shape;169;p35"/>
          <p:cNvSpPr/>
          <p:nvPr/>
        </p:nvSpPr>
        <p:spPr>
          <a:xfrm>
            <a:off x="646096" y="3069870"/>
            <a:ext cx="540000" cy="540000"/>
          </a:xfrm>
          <a:custGeom>
            <a:rect b="b" l="l" r="r" t="t"/>
            <a:pathLst>
              <a:path extrusionOk="0" h="256" w="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70" name="Google Shape;170;p35"/>
          <p:cNvSpPr/>
          <p:nvPr/>
        </p:nvSpPr>
        <p:spPr>
          <a:xfrm>
            <a:off x="650962" y="4042770"/>
            <a:ext cx="540000" cy="540000"/>
          </a:xfrm>
          <a:custGeom>
            <a:rect b="b" l="l" r="r" t="t"/>
            <a:pathLst>
              <a:path extrusionOk="0" h="256" w="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71" name="Google Shape;171;p35"/>
          <p:cNvSpPr txBox="1"/>
          <p:nvPr/>
        </p:nvSpPr>
        <p:spPr>
          <a:xfrm>
            <a:off x="1325119" y="848269"/>
            <a:ext cx="7779900" cy="1015200"/>
          </a:xfrm>
          <a:prstGeom prst="rect">
            <a:avLst/>
          </a:prstGeom>
          <a:noFill/>
          <a:ln>
            <a:noFill/>
          </a:ln>
        </p:spPr>
        <p:txBody>
          <a:bodyPr anchorCtr="0" anchor="t" bIns="34275" lIns="68575" spcFirstLastPara="1" rIns="68575" wrap="square" tIns="34275">
            <a:noAutofit/>
          </a:bodyPr>
          <a:lstStyle/>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1. Walking in to corporate offices to see what they needed - understand client requirement first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2. Creating mock screens and asking clients if they will pay , than investing lot of money to build and then fail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3. Exploring all cost cutting options - free server , subsidised govt incubators like nasscom,  leverage networks to refer clients free , take consultants on project basis for non core activities </a:t>
            </a:r>
            <a:endParaRPr b="0" i="0" sz="11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A5A5A5"/>
              </a:solidFill>
              <a:latin typeface="Open Sans"/>
              <a:ea typeface="Open Sans"/>
              <a:cs typeface="Open Sans"/>
              <a:sym typeface="Open Sans"/>
            </a:endParaRPr>
          </a:p>
        </p:txBody>
      </p:sp>
      <p:grpSp>
        <p:nvGrpSpPr>
          <p:cNvPr id="172" name="Google Shape;172;p35"/>
          <p:cNvGrpSpPr/>
          <p:nvPr/>
        </p:nvGrpSpPr>
        <p:grpSpPr>
          <a:xfrm>
            <a:off x="650962" y="848276"/>
            <a:ext cx="540000" cy="540000"/>
            <a:chOff x="2273624" y="2877185"/>
            <a:chExt cx="720000" cy="720000"/>
          </a:xfrm>
        </p:grpSpPr>
        <p:sp>
          <p:nvSpPr>
            <p:cNvPr id="173" name="Google Shape;173;p35"/>
            <p:cNvSpPr/>
            <p:nvPr/>
          </p:nvSpPr>
          <p:spPr>
            <a:xfrm>
              <a:off x="2273624" y="2877185"/>
              <a:ext cx="720000" cy="720000"/>
            </a:xfrm>
            <a:custGeom>
              <a:rect b="b" l="l" r="r" t="t"/>
              <a:pathLst>
                <a:path extrusionOk="0" h="256" w="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74" name="Google Shape;174;p35"/>
            <p:cNvSpPr/>
            <p:nvPr/>
          </p:nvSpPr>
          <p:spPr>
            <a:xfrm>
              <a:off x="2488837" y="3050253"/>
              <a:ext cx="289573" cy="386534"/>
            </a:xfrm>
            <a:custGeom>
              <a:rect b="b" l="l" r="r" t="t"/>
              <a:pathLst>
                <a:path extrusionOk="0" h="256" w="192">
                  <a:moveTo>
                    <a:pt x="40" y="256"/>
                  </a:moveTo>
                  <a:cubicBezTo>
                    <a:pt x="62" y="256"/>
                    <a:pt x="80" y="238"/>
                    <a:pt x="80" y="216"/>
                  </a:cubicBezTo>
                  <a:cubicBezTo>
                    <a:pt x="80" y="102"/>
                    <a:pt x="80" y="102"/>
                    <a:pt x="80" y="102"/>
                  </a:cubicBezTo>
                  <a:cubicBezTo>
                    <a:pt x="176" y="82"/>
                    <a:pt x="176" y="82"/>
                    <a:pt x="176" y="82"/>
                  </a:cubicBezTo>
                  <a:cubicBezTo>
                    <a:pt x="176" y="160"/>
                    <a:pt x="176" y="160"/>
                    <a:pt x="176" y="160"/>
                  </a:cubicBezTo>
                  <a:cubicBezTo>
                    <a:pt x="168" y="155"/>
                    <a:pt x="161" y="152"/>
                    <a:pt x="152" y="152"/>
                  </a:cubicBezTo>
                  <a:cubicBezTo>
                    <a:pt x="130" y="152"/>
                    <a:pt x="112" y="170"/>
                    <a:pt x="112" y="192"/>
                  </a:cubicBezTo>
                  <a:cubicBezTo>
                    <a:pt x="112" y="214"/>
                    <a:pt x="130" y="232"/>
                    <a:pt x="152" y="232"/>
                  </a:cubicBezTo>
                  <a:cubicBezTo>
                    <a:pt x="174" y="232"/>
                    <a:pt x="192" y="214"/>
                    <a:pt x="192" y="192"/>
                  </a:cubicBezTo>
                  <a:cubicBezTo>
                    <a:pt x="192" y="72"/>
                    <a:pt x="192" y="72"/>
                    <a:pt x="192" y="72"/>
                  </a:cubicBezTo>
                  <a:cubicBezTo>
                    <a:pt x="192" y="72"/>
                    <a:pt x="192" y="72"/>
                    <a:pt x="192" y="72"/>
                  </a:cubicBezTo>
                  <a:cubicBezTo>
                    <a:pt x="192" y="8"/>
                    <a:pt x="192" y="8"/>
                    <a:pt x="192" y="8"/>
                  </a:cubicBezTo>
                  <a:cubicBezTo>
                    <a:pt x="192" y="6"/>
                    <a:pt x="191" y="3"/>
                    <a:pt x="189" y="2"/>
                  </a:cubicBezTo>
                  <a:cubicBezTo>
                    <a:pt x="187" y="0"/>
                    <a:pt x="185" y="0"/>
                    <a:pt x="182" y="0"/>
                  </a:cubicBezTo>
                  <a:cubicBezTo>
                    <a:pt x="70" y="24"/>
                    <a:pt x="70" y="24"/>
                    <a:pt x="70" y="24"/>
                  </a:cubicBezTo>
                  <a:cubicBezTo>
                    <a:pt x="67" y="25"/>
                    <a:pt x="64" y="28"/>
                    <a:pt x="64" y="32"/>
                  </a:cubicBezTo>
                  <a:cubicBezTo>
                    <a:pt x="64" y="96"/>
                    <a:pt x="64" y="96"/>
                    <a:pt x="64" y="96"/>
                  </a:cubicBezTo>
                  <a:cubicBezTo>
                    <a:pt x="64" y="96"/>
                    <a:pt x="64" y="96"/>
                    <a:pt x="64" y="96"/>
                  </a:cubicBezTo>
                  <a:cubicBezTo>
                    <a:pt x="64" y="184"/>
                    <a:pt x="64" y="184"/>
                    <a:pt x="64" y="184"/>
                  </a:cubicBezTo>
                  <a:cubicBezTo>
                    <a:pt x="56" y="179"/>
                    <a:pt x="49" y="176"/>
                    <a:pt x="40" y="176"/>
                  </a:cubicBezTo>
                  <a:cubicBezTo>
                    <a:pt x="18" y="176"/>
                    <a:pt x="0" y="194"/>
                    <a:pt x="0" y="216"/>
                  </a:cubicBezTo>
                  <a:cubicBezTo>
                    <a:pt x="0" y="238"/>
                    <a:pt x="18" y="256"/>
                    <a:pt x="40" y="256"/>
                  </a:cubicBezTo>
                  <a:close/>
                  <a:moveTo>
                    <a:pt x="152" y="216"/>
                  </a:moveTo>
                  <a:cubicBezTo>
                    <a:pt x="139" y="216"/>
                    <a:pt x="128" y="205"/>
                    <a:pt x="128" y="192"/>
                  </a:cubicBezTo>
                  <a:cubicBezTo>
                    <a:pt x="128" y="179"/>
                    <a:pt x="139" y="168"/>
                    <a:pt x="152" y="168"/>
                  </a:cubicBezTo>
                  <a:cubicBezTo>
                    <a:pt x="165" y="168"/>
                    <a:pt x="176" y="179"/>
                    <a:pt x="176" y="192"/>
                  </a:cubicBezTo>
                  <a:cubicBezTo>
                    <a:pt x="176" y="205"/>
                    <a:pt x="165" y="216"/>
                    <a:pt x="152" y="216"/>
                  </a:cubicBezTo>
                  <a:close/>
                  <a:moveTo>
                    <a:pt x="176" y="18"/>
                  </a:moveTo>
                  <a:cubicBezTo>
                    <a:pt x="176" y="66"/>
                    <a:pt x="176" y="66"/>
                    <a:pt x="176" y="66"/>
                  </a:cubicBezTo>
                  <a:cubicBezTo>
                    <a:pt x="80" y="86"/>
                    <a:pt x="80" y="86"/>
                    <a:pt x="80" y="86"/>
                  </a:cubicBezTo>
                  <a:cubicBezTo>
                    <a:pt x="80" y="38"/>
                    <a:pt x="80" y="38"/>
                    <a:pt x="80" y="38"/>
                  </a:cubicBezTo>
                  <a:lnTo>
                    <a:pt x="176" y="18"/>
                  </a:lnTo>
                  <a:close/>
                  <a:moveTo>
                    <a:pt x="40" y="192"/>
                  </a:moveTo>
                  <a:cubicBezTo>
                    <a:pt x="53" y="192"/>
                    <a:pt x="64" y="203"/>
                    <a:pt x="64" y="216"/>
                  </a:cubicBezTo>
                  <a:cubicBezTo>
                    <a:pt x="64" y="229"/>
                    <a:pt x="53" y="240"/>
                    <a:pt x="40" y="240"/>
                  </a:cubicBezTo>
                  <a:cubicBezTo>
                    <a:pt x="27" y="240"/>
                    <a:pt x="16" y="229"/>
                    <a:pt x="16" y="216"/>
                  </a:cubicBezTo>
                  <a:cubicBezTo>
                    <a:pt x="16" y="203"/>
                    <a:pt x="27" y="192"/>
                    <a:pt x="40" y="1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grpSp>
      <p:grpSp>
        <p:nvGrpSpPr>
          <p:cNvPr id="175" name="Google Shape;175;p35"/>
          <p:cNvGrpSpPr/>
          <p:nvPr/>
        </p:nvGrpSpPr>
        <p:grpSpPr>
          <a:xfrm>
            <a:off x="771136" y="2156172"/>
            <a:ext cx="289900" cy="235852"/>
            <a:chOff x="6369689" y="2031259"/>
            <a:chExt cx="386534" cy="314469"/>
          </a:xfrm>
        </p:grpSpPr>
        <p:sp>
          <p:nvSpPr>
            <p:cNvPr id="176" name="Google Shape;176;p35"/>
            <p:cNvSpPr/>
            <p:nvPr/>
          </p:nvSpPr>
          <p:spPr>
            <a:xfrm>
              <a:off x="6369689" y="2031259"/>
              <a:ext cx="386534" cy="314469"/>
            </a:xfrm>
            <a:custGeom>
              <a:rect b="b" l="l" r="r" t="t"/>
              <a:pathLst>
                <a:path extrusionOk="0" h="208" w="256">
                  <a:moveTo>
                    <a:pt x="248" y="0"/>
                  </a:moveTo>
                  <a:cubicBezTo>
                    <a:pt x="40" y="0"/>
                    <a:pt x="40" y="0"/>
                    <a:pt x="40" y="0"/>
                  </a:cubicBezTo>
                  <a:cubicBezTo>
                    <a:pt x="36" y="0"/>
                    <a:pt x="32" y="4"/>
                    <a:pt x="32" y="8"/>
                  </a:cubicBezTo>
                  <a:cubicBezTo>
                    <a:pt x="32" y="32"/>
                    <a:pt x="32" y="32"/>
                    <a:pt x="32" y="32"/>
                  </a:cubicBezTo>
                  <a:cubicBezTo>
                    <a:pt x="8" y="32"/>
                    <a:pt x="8" y="32"/>
                    <a:pt x="8" y="32"/>
                  </a:cubicBezTo>
                  <a:cubicBezTo>
                    <a:pt x="4" y="32"/>
                    <a:pt x="0" y="36"/>
                    <a:pt x="0" y="40"/>
                  </a:cubicBezTo>
                  <a:cubicBezTo>
                    <a:pt x="0" y="200"/>
                    <a:pt x="0" y="200"/>
                    <a:pt x="0" y="200"/>
                  </a:cubicBezTo>
                  <a:cubicBezTo>
                    <a:pt x="0" y="204"/>
                    <a:pt x="4" y="208"/>
                    <a:pt x="8" y="208"/>
                  </a:cubicBezTo>
                  <a:cubicBezTo>
                    <a:pt x="216" y="208"/>
                    <a:pt x="216" y="208"/>
                    <a:pt x="216" y="208"/>
                  </a:cubicBezTo>
                  <a:cubicBezTo>
                    <a:pt x="220" y="208"/>
                    <a:pt x="224" y="204"/>
                    <a:pt x="224" y="200"/>
                  </a:cubicBezTo>
                  <a:cubicBezTo>
                    <a:pt x="224" y="176"/>
                    <a:pt x="224" y="176"/>
                    <a:pt x="224" y="176"/>
                  </a:cubicBezTo>
                  <a:cubicBezTo>
                    <a:pt x="248" y="176"/>
                    <a:pt x="248" y="176"/>
                    <a:pt x="248" y="176"/>
                  </a:cubicBezTo>
                  <a:cubicBezTo>
                    <a:pt x="252" y="176"/>
                    <a:pt x="256" y="172"/>
                    <a:pt x="256" y="168"/>
                  </a:cubicBezTo>
                  <a:cubicBezTo>
                    <a:pt x="256" y="8"/>
                    <a:pt x="256" y="8"/>
                    <a:pt x="256" y="8"/>
                  </a:cubicBezTo>
                  <a:cubicBezTo>
                    <a:pt x="256" y="4"/>
                    <a:pt x="252" y="0"/>
                    <a:pt x="248" y="0"/>
                  </a:cubicBezTo>
                  <a:close/>
                  <a:moveTo>
                    <a:pt x="208" y="48"/>
                  </a:moveTo>
                  <a:cubicBezTo>
                    <a:pt x="208" y="175"/>
                    <a:pt x="208" y="175"/>
                    <a:pt x="208" y="175"/>
                  </a:cubicBezTo>
                  <a:cubicBezTo>
                    <a:pt x="165" y="138"/>
                    <a:pt x="165" y="138"/>
                    <a:pt x="165" y="138"/>
                  </a:cubicBezTo>
                  <a:cubicBezTo>
                    <a:pt x="163" y="136"/>
                    <a:pt x="159" y="135"/>
                    <a:pt x="156" y="137"/>
                  </a:cubicBezTo>
                  <a:cubicBezTo>
                    <a:pt x="122" y="158"/>
                    <a:pt x="122" y="158"/>
                    <a:pt x="122" y="158"/>
                  </a:cubicBezTo>
                  <a:cubicBezTo>
                    <a:pt x="70" y="99"/>
                    <a:pt x="70" y="99"/>
                    <a:pt x="70" y="99"/>
                  </a:cubicBezTo>
                  <a:cubicBezTo>
                    <a:pt x="69" y="97"/>
                    <a:pt x="66" y="96"/>
                    <a:pt x="64" y="96"/>
                  </a:cubicBezTo>
                  <a:cubicBezTo>
                    <a:pt x="62" y="96"/>
                    <a:pt x="60" y="97"/>
                    <a:pt x="58" y="98"/>
                  </a:cubicBezTo>
                  <a:cubicBezTo>
                    <a:pt x="16" y="141"/>
                    <a:pt x="16" y="141"/>
                    <a:pt x="16" y="141"/>
                  </a:cubicBezTo>
                  <a:cubicBezTo>
                    <a:pt x="16" y="48"/>
                    <a:pt x="16" y="48"/>
                    <a:pt x="16" y="48"/>
                  </a:cubicBezTo>
                  <a:lnTo>
                    <a:pt x="208" y="48"/>
                  </a:lnTo>
                  <a:close/>
                  <a:moveTo>
                    <a:pt x="16" y="163"/>
                  </a:moveTo>
                  <a:cubicBezTo>
                    <a:pt x="64" y="116"/>
                    <a:pt x="64" y="116"/>
                    <a:pt x="64" y="116"/>
                  </a:cubicBezTo>
                  <a:cubicBezTo>
                    <a:pt x="114" y="173"/>
                    <a:pt x="114" y="173"/>
                    <a:pt x="114" y="173"/>
                  </a:cubicBezTo>
                  <a:cubicBezTo>
                    <a:pt x="117" y="176"/>
                    <a:pt x="121" y="177"/>
                    <a:pt x="124" y="175"/>
                  </a:cubicBezTo>
                  <a:cubicBezTo>
                    <a:pt x="159" y="154"/>
                    <a:pt x="159" y="154"/>
                    <a:pt x="159" y="154"/>
                  </a:cubicBezTo>
                  <a:cubicBezTo>
                    <a:pt x="204" y="192"/>
                    <a:pt x="204" y="192"/>
                    <a:pt x="204" y="192"/>
                  </a:cubicBezTo>
                  <a:cubicBezTo>
                    <a:pt x="16" y="192"/>
                    <a:pt x="16" y="192"/>
                    <a:pt x="16" y="192"/>
                  </a:cubicBezTo>
                  <a:lnTo>
                    <a:pt x="16" y="163"/>
                  </a:lnTo>
                  <a:close/>
                  <a:moveTo>
                    <a:pt x="240" y="160"/>
                  </a:moveTo>
                  <a:cubicBezTo>
                    <a:pt x="224" y="160"/>
                    <a:pt x="224" y="160"/>
                    <a:pt x="224" y="160"/>
                  </a:cubicBezTo>
                  <a:cubicBezTo>
                    <a:pt x="224" y="40"/>
                    <a:pt x="224" y="40"/>
                    <a:pt x="224" y="40"/>
                  </a:cubicBezTo>
                  <a:cubicBezTo>
                    <a:pt x="224" y="36"/>
                    <a:pt x="220" y="32"/>
                    <a:pt x="216" y="32"/>
                  </a:cubicBezTo>
                  <a:cubicBezTo>
                    <a:pt x="48" y="32"/>
                    <a:pt x="48" y="32"/>
                    <a:pt x="48" y="32"/>
                  </a:cubicBezTo>
                  <a:cubicBezTo>
                    <a:pt x="48" y="16"/>
                    <a:pt x="48" y="16"/>
                    <a:pt x="48" y="16"/>
                  </a:cubicBezTo>
                  <a:cubicBezTo>
                    <a:pt x="240" y="16"/>
                    <a:pt x="240" y="16"/>
                    <a:pt x="240" y="16"/>
                  </a:cubicBezTo>
                  <a:lnTo>
                    <a:pt x="240" y="16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77" name="Google Shape;177;p35"/>
            <p:cNvSpPr/>
            <p:nvPr/>
          </p:nvSpPr>
          <p:spPr>
            <a:xfrm>
              <a:off x="6575404" y="2128221"/>
              <a:ext cx="83858" cy="85169"/>
            </a:xfrm>
            <a:custGeom>
              <a:rect b="b" l="l" r="r" t="t"/>
              <a:pathLst>
                <a:path extrusionOk="0" h="56" w="56">
                  <a:moveTo>
                    <a:pt x="28" y="56"/>
                  </a:moveTo>
                  <a:cubicBezTo>
                    <a:pt x="43" y="56"/>
                    <a:pt x="56" y="43"/>
                    <a:pt x="56" y="28"/>
                  </a:cubicBezTo>
                  <a:cubicBezTo>
                    <a:pt x="56" y="13"/>
                    <a:pt x="43" y="0"/>
                    <a:pt x="28" y="0"/>
                  </a:cubicBezTo>
                  <a:cubicBezTo>
                    <a:pt x="13" y="0"/>
                    <a:pt x="0" y="13"/>
                    <a:pt x="0" y="28"/>
                  </a:cubicBezTo>
                  <a:cubicBezTo>
                    <a:pt x="0" y="43"/>
                    <a:pt x="13" y="56"/>
                    <a:pt x="28" y="56"/>
                  </a:cubicBezTo>
                  <a:close/>
                  <a:moveTo>
                    <a:pt x="28" y="16"/>
                  </a:moveTo>
                  <a:cubicBezTo>
                    <a:pt x="35" y="16"/>
                    <a:pt x="40" y="21"/>
                    <a:pt x="40" y="28"/>
                  </a:cubicBezTo>
                  <a:cubicBezTo>
                    <a:pt x="40" y="35"/>
                    <a:pt x="35" y="40"/>
                    <a:pt x="28" y="40"/>
                  </a:cubicBezTo>
                  <a:cubicBezTo>
                    <a:pt x="21" y="40"/>
                    <a:pt x="16" y="35"/>
                    <a:pt x="16" y="28"/>
                  </a:cubicBezTo>
                  <a:cubicBezTo>
                    <a:pt x="16" y="21"/>
                    <a:pt x="21" y="16"/>
                    <a:pt x="28" y="1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grpSp>
      <p:grpSp>
        <p:nvGrpSpPr>
          <p:cNvPr id="178" name="Google Shape;178;p35"/>
          <p:cNvGrpSpPr/>
          <p:nvPr/>
        </p:nvGrpSpPr>
        <p:grpSpPr>
          <a:xfrm>
            <a:off x="771136" y="3212613"/>
            <a:ext cx="289900" cy="254523"/>
            <a:chOff x="6369689" y="1149437"/>
            <a:chExt cx="386534" cy="339364"/>
          </a:xfrm>
        </p:grpSpPr>
        <p:sp>
          <p:nvSpPr>
            <p:cNvPr id="179" name="Google Shape;179;p35"/>
            <p:cNvSpPr/>
            <p:nvPr/>
          </p:nvSpPr>
          <p:spPr>
            <a:xfrm>
              <a:off x="6369689" y="1149437"/>
              <a:ext cx="386534" cy="339364"/>
            </a:xfrm>
            <a:custGeom>
              <a:rect b="b" l="l" r="r" t="t"/>
              <a:pathLst>
                <a:path extrusionOk="0" h="224" w="256">
                  <a:moveTo>
                    <a:pt x="248" y="16"/>
                  </a:moveTo>
                  <a:cubicBezTo>
                    <a:pt x="216" y="16"/>
                    <a:pt x="216" y="16"/>
                    <a:pt x="216" y="16"/>
                  </a:cubicBezTo>
                  <a:cubicBezTo>
                    <a:pt x="216" y="8"/>
                    <a:pt x="216" y="8"/>
                    <a:pt x="216" y="8"/>
                  </a:cubicBezTo>
                  <a:cubicBezTo>
                    <a:pt x="216" y="4"/>
                    <a:pt x="212" y="0"/>
                    <a:pt x="208" y="0"/>
                  </a:cubicBezTo>
                  <a:cubicBezTo>
                    <a:pt x="184" y="0"/>
                    <a:pt x="184" y="0"/>
                    <a:pt x="184" y="0"/>
                  </a:cubicBezTo>
                  <a:cubicBezTo>
                    <a:pt x="180" y="0"/>
                    <a:pt x="176" y="4"/>
                    <a:pt x="176" y="8"/>
                  </a:cubicBezTo>
                  <a:cubicBezTo>
                    <a:pt x="176" y="16"/>
                    <a:pt x="176" y="16"/>
                    <a:pt x="176" y="16"/>
                  </a:cubicBezTo>
                  <a:cubicBezTo>
                    <a:pt x="80" y="16"/>
                    <a:pt x="80" y="16"/>
                    <a:pt x="80" y="16"/>
                  </a:cubicBezTo>
                  <a:cubicBezTo>
                    <a:pt x="80" y="8"/>
                    <a:pt x="80" y="8"/>
                    <a:pt x="80" y="8"/>
                  </a:cubicBezTo>
                  <a:cubicBezTo>
                    <a:pt x="80" y="4"/>
                    <a:pt x="76" y="0"/>
                    <a:pt x="72" y="0"/>
                  </a:cubicBezTo>
                  <a:cubicBezTo>
                    <a:pt x="48" y="0"/>
                    <a:pt x="48" y="0"/>
                    <a:pt x="48" y="0"/>
                  </a:cubicBezTo>
                  <a:cubicBezTo>
                    <a:pt x="44" y="0"/>
                    <a:pt x="40" y="4"/>
                    <a:pt x="40" y="8"/>
                  </a:cubicBezTo>
                  <a:cubicBezTo>
                    <a:pt x="40" y="16"/>
                    <a:pt x="40" y="16"/>
                    <a:pt x="40" y="16"/>
                  </a:cubicBezTo>
                  <a:cubicBezTo>
                    <a:pt x="8" y="16"/>
                    <a:pt x="8" y="16"/>
                    <a:pt x="8" y="16"/>
                  </a:cubicBezTo>
                  <a:cubicBezTo>
                    <a:pt x="4" y="16"/>
                    <a:pt x="0" y="20"/>
                    <a:pt x="0" y="24"/>
                  </a:cubicBezTo>
                  <a:cubicBezTo>
                    <a:pt x="0" y="216"/>
                    <a:pt x="0" y="216"/>
                    <a:pt x="0" y="216"/>
                  </a:cubicBezTo>
                  <a:cubicBezTo>
                    <a:pt x="0" y="220"/>
                    <a:pt x="4" y="224"/>
                    <a:pt x="8" y="224"/>
                  </a:cubicBezTo>
                  <a:cubicBezTo>
                    <a:pt x="248" y="224"/>
                    <a:pt x="248" y="224"/>
                    <a:pt x="248" y="224"/>
                  </a:cubicBezTo>
                  <a:cubicBezTo>
                    <a:pt x="252" y="224"/>
                    <a:pt x="256" y="220"/>
                    <a:pt x="256" y="216"/>
                  </a:cubicBezTo>
                  <a:cubicBezTo>
                    <a:pt x="256" y="24"/>
                    <a:pt x="256" y="24"/>
                    <a:pt x="256" y="24"/>
                  </a:cubicBezTo>
                  <a:cubicBezTo>
                    <a:pt x="256" y="20"/>
                    <a:pt x="252" y="16"/>
                    <a:pt x="248" y="16"/>
                  </a:cubicBezTo>
                  <a:close/>
                  <a:moveTo>
                    <a:pt x="192" y="16"/>
                  </a:moveTo>
                  <a:cubicBezTo>
                    <a:pt x="200" y="16"/>
                    <a:pt x="200" y="16"/>
                    <a:pt x="200" y="16"/>
                  </a:cubicBezTo>
                  <a:cubicBezTo>
                    <a:pt x="200" y="32"/>
                    <a:pt x="200" y="32"/>
                    <a:pt x="200" y="32"/>
                  </a:cubicBezTo>
                  <a:cubicBezTo>
                    <a:pt x="192" y="32"/>
                    <a:pt x="192" y="32"/>
                    <a:pt x="192" y="32"/>
                  </a:cubicBezTo>
                  <a:lnTo>
                    <a:pt x="192" y="16"/>
                  </a:lnTo>
                  <a:close/>
                  <a:moveTo>
                    <a:pt x="56" y="16"/>
                  </a:moveTo>
                  <a:cubicBezTo>
                    <a:pt x="64" y="16"/>
                    <a:pt x="64" y="16"/>
                    <a:pt x="64" y="16"/>
                  </a:cubicBezTo>
                  <a:cubicBezTo>
                    <a:pt x="64" y="32"/>
                    <a:pt x="64" y="32"/>
                    <a:pt x="64" y="32"/>
                  </a:cubicBezTo>
                  <a:cubicBezTo>
                    <a:pt x="56" y="32"/>
                    <a:pt x="56" y="32"/>
                    <a:pt x="56" y="32"/>
                  </a:cubicBezTo>
                  <a:lnTo>
                    <a:pt x="56" y="16"/>
                  </a:lnTo>
                  <a:close/>
                  <a:moveTo>
                    <a:pt x="240" y="208"/>
                  </a:moveTo>
                  <a:cubicBezTo>
                    <a:pt x="16" y="208"/>
                    <a:pt x="16" y="208"/>
                    <a:pt x="16" y="208"/>
                  </a:cubicBezTo>
                  <a:cubicBezTo>
                    <a:pt x="16" y="32"/>
                    <a:pt x="16" y="32"/>
                    <a:pt x="16" y="32"/>
                  </a:cubicBezTo>
                  <a:cubicBezTo>
                    <a:pt x="40" y="32"/>
                    <a:pt x="40" y="32"/>
                    <a:pt x="40" y="32"/>
                  </a:cubicBezTo>
                  <a:cubicBezTo>
                    <a:pt x="40" y="40"/>
                    <a:pt x="40" y="40"/>
                    <a:pt x="40" y="40"/>
                  </a:cubicBezTo>
                  <a:cubicBezTo>
                    <a:pt x="40" y="44"/>
                    <a:pt x="44" y="48"/>
                    <a:pt x="48" y="48"/>
                  </a:cubicBezTo>
                  <a:cubicBezTo>
                    <a:pt x="72" y="48"/>
                    <a:pt x="72" y="48"/>
                    <a:pt x="72" y="48"/>
                  </a:cubicBezTo>
                  <a:cubicBezTo>
                    <a:pt x="76" y="48"/>
                    <a:pt x="80" y="44"/>
                    <a:pt x="80" y="40"/>
                  </a:cubicBezTo>
                  <a:cubicBezTo>
                    <a:pt x="80" y="32"/>
                    <a:pt x="80" y="32"/>
                    <a:pt x="80" y="32"/>
                  </a:cubicBezTo>
                  <a:cubicBezTo>
                    <a:pt x="176" y="32"/>
                    <a:pt x="176" y="32"/>
                    <a:pt x="176" y="32"/>
                  </a:cubicBezTo>
                  <a:cubicBezTo>
                    <a:pt x="176" y="40"/>
                    <a:pt x="176" y="40"/>
                    <a:pt x="176" y="40"/>
                  </a:cubicBezTo>
                  <a:cubicBezTo>
                    <a:pt x="176" y="44"/>
                    <a:pt x="180" y="48"/>
                    <a:pt x="184" y="48"/>
                  </a:cubicBezTo>
                  <a:cubicBezTo>
                    <a:pt x="208" y="48"/>
                    <a:pt x="208" y="48"/>
                    <a:pt x="208" y="48"/>
                  </a:cubicBezTo>
                  <a:cubicBezTo>
                    <a:pt x="212" y="48"/>
                    <a:pt x="216" y="44"/>
                    <a:pt x="216" y="40"/>
                  </a:cubicBezTo>
                  <a:cubicBezTo>
                    <a:pt x="216" y="32"/>
                    <a:pt x="216" y="32"/>
                    <a:pt x="216" y="32"/>
                  </a:cubicBezTo>
                  <a:cubicBezTo>
                    <a:pt x="240" y="32"/>
                    <a:pt x="240" y="32"/>
                    <a:pt x="240" y="32"/>
                  </a:cubicBezTo>
                  <a:lnTo>
                    <a:pt x="240" y="208"/>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80" name="Google Shape;180;p35"/>
            <p:cNvSpPr/>
            <p:nvPr/>
          </p:nvSpPr>
          <p:spPr>
            <a:xfrm>
              <a:off x="6429962" y="1271294"/>
              <a:ext cx="73376" cy="72066"/>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81" name="Google Shape;181;p35"/>
            <p:cNvSpPr/>
            <p:nvPr/>
          </p:nvSpPr>
          <p:spPr>
            <a:xfrm>
              <a:off x="6526923" y="1271294"/>
              <a:ext cx="72066" cy="72066"/>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82" name="Google Shape;182;p35"/>
            <p:cNvSpPr/>
            <p:nvPr/>
          </p:nvSpPr>
          <p:spPr>
            <a:xfrm>
              <a:off x="6623884" y="1271294"/>
              <a:ext cx="72066" cy="72066"/>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83" name="Google Shape;183;p35"/>
            <p:cNvSpPr/>
            <p:nvPr/>
          </p:nvSpPr>
          <p:spPr>
            <a:xfrm>
              <a:off x="6429962" y="1366945"/>
              <a:ext cx="73376" cy="73376"/>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84" name="Google Shape;184;p35"/>
            <p:cNvSpPr/>
            <p:nvPr/>
          </p:nvSpPr>
          <p:spPr>
            <a:xfrm>
              <a:off x="6526923" y="1366945"/>
              <a:ext cx="72066" cy="73376"/>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85" name="Google Shape;185;p35"/>
            <p:cNvSpPr/>
            <p:nvPr/>
          </p:nvSpPr>
          <p:spPr>
            <a:xfrm>
              <a:off x="6623884" y="1366945"/>
              <a:ext cx="72066" cy="73376"/>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grpSp>
      <p:grpSp>
        <p:nvGrpSpPr>
          <p:cNvPr id="186" name="Google Shape;186;p35"/>
          <p:cNvGrpSpPr/>
          <p:nvPr/>
        </p:nvGrpSpPr>
        <p:grpSpPr>
          <a:xfrm>
            <a:off x="776012" y="4167820"/>
            <a:ext cx="289901" cy="289901"/>
            <a:chOff x="5494418" y="5479932"/>
            <a:chExt cx="386534" cy="386534"/>
          </a:xfrm>
        </p:grpSpPr>
        <p:sp>
          <p:nvSpPr>
            <p:cNvPr id="187" name="Google Shape;187;p35"/>
            <p:cNvSpPr/>
            <p:nvPr/>
          </p:nvSpPr>
          <p:spPr>
            <a:xfrm>
              <a:off x="5494418" y="5479932"/>
              <a:ext cx="169027" cy="169027"/>
            </a:xfrm>
            <a:custGeom>
              <a:rect b="b" l="l" r="r" t="t"/>
              <a:pathLst>
                <a:path extrusionOk="0" h="112" w="112">
                  <a:moveTo>
                    <a:pt x="8" y="112"/>
                  </a:moveTo>
                  <a:cubicBezTo>
                    <a:pt x="104" y="112"/>
                    <a:pt x="104" y="112"/>
                    <a:pt x="104" y="112"/>
                  </a:cubicBezTo>
                  <a:cubicBezTo>
                    <a:pt x="108" y="112"/>
                    <a:pt x="112" y="108"/>
                    <a:pt x="112" y="104"/>
                  </a:cubicBezTo>
                  <a:cubicBezTo>
                    <a:pt x="112" y="8"/>
                    <a:pt x="112" y="8"/>
                    <a:pt x="112" y="8"/>
                  </a:cubicBez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lose/>
                  <a:moveTo>
                    <a:pt x="16" y="16"/>
                  </a:moveTo>
                  <a:cubicBezTo>
                    <a:pt x="96" y="16"/>
                    <a:pt x="96" y="16"/>
                    <a:pt x="96" y="16"/>
                  </a:cubicBezTo>
                  <a:cubicBezTo>
                    <a:pt x="96" y="96"/>
                    <a:pt x="96" y="96"/>
                    <a:pt x="96" y="96"/>
                  </a:cubicBezTo>
                  <a:cubicBezTo>
                    <a:pt x="16" y="96"/>
                    <a:pt x="16" y="96"/>
                    <a:pt x="16" y="96"/>
                  </a:cubicBezTo>
                  <a:lnTo>
                    <a:pt x="16" y="1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88" name="Google Shape;188;p35"/>
            <p:cNvSpPr/>
            <p:nvPr/>
          </p:nvSpPr>
          <p:spPr>
            <a:xfrm>
              <a:off x="5711925" y="5479932"/>
              <a:ext cx="169027" cy="169027"/>
            </a:xfrm>
            <a:custGeom>
              <a:rect b="b" l="l" r="r" t="t"/>
              <a:pathLst>
                <a:path extrusionOk="0" h="112" w="112">
                  <a:moveTo>
                    <a:pt x="112" y="8"/>
                  </a:moveTo>
                  <a:cubicBezTo>
                    <a:pt x="112" y="4"/>
                    <a:pt x="108" y="0"/>
                    <a:pt x="104" y="0"/>
                  </a:cubicBez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lnTo>
                    <a:pt x="112" y="8"/>
                  </a:lnTo>
                  <a:close/>
                  <a:moveTo>
                    <a:pt x="96" y="96"/>
                  </a:moveTo>
                  <a:cubicBezTo>
                    <a:pt x="16" y="96"/>
                    <a:pt x="16" y="96"/>
                    <a:pt x="16" y="96"/>
                  </a:cubicBezTo>
                  <a:cubicBezTo>
                    <a:pt x="16" y="16"/>
                    <a:pt x="16" y="16"/>
                    <a:pt x="16" y="16"/>
                  </a:cubicBezTo>
                  <a:cubicBezTo>
                    <a:pt x="96" y="16"/>
                    <a:pt x="96" y="16"/>
                    <a:pt x="96" y="16"/>
                  </a:cubicBezTo>
                  <a:lnTo>
                    <a:pt x="96" y="9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89" name="Google Shape;189;p35"/>
            <p:cNvSpPr/>
            <p:nvPr/>
          </p:nvSpPr>
          <p:spPr>
            <a:xfrm>
              <a:off x="5494418" y="5690888"/>
              <a:ext cx="175578" cy="175578"/>
            </a:xfrm>
            <a:custGeom>
              <a:rect b="b" l="l" r="r" t="t"/>
              <a:pathLst>
                <a:path extrusionOk="0" h="116" w="116">
                  <a:moveTo>
                    <a:pt x="8" y="116"/>
                  </a:moveTo>
                  <a:cubicBezTo>
                    <a:pt x="108" y="116"/>
                    <a:pt x="108" y="116"/>
                    <a:pt x="108" y="116"/>
                  </a:cubicBezTo>
                  <a:cubicBezTo>
                    <a:pt x="112" y="116"/>
                    <a:pt x="116" y="112"/>
                    <a:pt x="116" y="108"/>
                  </a:cubicBezTo>
                  <a:cubicBezTo>
                    <a:pt x="116" y="8"/>
                    <a:pt x="116" y="8"/>
                    <a:pt x="116" y="8"/>
                  </a:cubicBezTo>
                  <a:cubicBezTo>
                    <a:pt x="116" y="4"/>
                    <a:pt x="112" y="0"/>
                    <a:pt x="108" y="0"/>
                  </a:cubicBezTo>
                  <a:cubicBezTo>
                    <a:pt x="8" y="0"/>
                    <a:pt x="8" y="0"/>
                    <a:pt x="8" y="0"/>
                  </a:cubicBezTo>
                  <a:cubicBezTo>
                    <a:pt x="4" y="0"/>
                    <a:pt x="0" y="4"/>
                    <a:pt x="0" y="8"/>
                  </a:cubicBezTo>
                  <a:cubicBezTo>
                    <a:pt x="0" y="108"/>
                    <a:pt x="0" y="108"/>
                    <a:pt x="0" y="108"/>
                  </a:cubicBezTo>
                  <a:cubicBezTo>
                    <a:pt x="0" y="112"/>
                    <a:pt x="4" y="116"/>
                    <a:pt x="8" y="116"/>
                  </a:cubicBezTo>
                  <a:close/>
                  <a:moveTo>
                    <a:pt x="16" y="16"/>
                  </a:moveTo>
                  <a:cubicBezTo>
                    <a:pt x="100" y="16"/>
                    <a:pt x="100" y="16"/>
                    <a:pt x="100" y="16"/>
                  </a:cubicBezTo>
                  <a:cubicBezTo>
                    <a:pt x="100" y="100"/>
                    <a:pt x="100" y="100"/>
                    <a:pt x="100" y="100"/>
                  </a:cubicBezTo>
                  <a:cubicBezTo>
                    <a:pt x="16" y="100"/>
                    <a:pt x="16" y="100"/>
                    <a:pt x="16" y="100"/>
                  </a:cubicBezTo>
                  <a:lnTo>
                    <a:pt x="16" y="1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sp>
          <p:nvSpPr>
            <p:cNvPr id="190" name="Google Shape;190;p35"/>
            <p:cNvSpPr/>
            <p:nvPr/>
          </p:nvSpPr>
          <p:spPr>
            <a:xfrm>
              <a:off x="5711925" y="5697439"/>
              <a:ext cx="169027" cy="169027"/>
            </a:xfrm>
            <a:custGeom>
              <a:rect b="b" l="l" r="r" t="t"/>
              <a:pathLst>
                <a:path extrusionOk="0" h="112" w="112">
                  <a:moveTo>
                    <a:pt x="104" y="0"/>
                  </a:moveTo>
                  <a:cubicBezTo>
                    <a:pt x="8" y="0"/>
                    <a:pt x="8" y="0"/>
                    <a:pt x="8" y="0"/>
                  </a:cubicBezTo>
                  <a:cubicBezTo>
                    <a:pt x="4" y="0"/>
                    <a:pt x="0" y="4"/>
                    <a:pt x="0" y="8"/>
                  </a:cubicBezTo>
                  <a:cubicBezTo>
                    <a:pt x="0" y="104"/>
                    <a:pt x="0" y="104"/>
                    <a:pt x="0" y="104"/>
                  </a:cubicBezTo>
                  <a:cubicBezTo>
                    <a:pt x="0" y="108"/>
                    <a:pt x="4" y="112"/>
                    <a:pt x="8" y="112"/>
                  </a:cubicBezTo>
                  <a:cubicBezTo>
                    <a:pt x="104" y="112"/>
                    <a:pt x="104" y="112"/>
                    <a:pt x="104" y="112"/>
                  </a:cubicBezTo>
                  <a:cubicBezTo>
                    <a:pt x="108" y="112"/>
                    <a:pt x="112" y="108"/>
                    <a:pt x="112" y="104"/>
                  </a:cubicBezTo>
                  <a:cubicBezTo>
                    <a:pt x="112" y="8"/>
                    <a:pt x="112" y="8"/>
                    <a:pt x="112" y="8"/>
                  </a:cubicBezTo>
                  <a:cubicBezTo>
                    <a:pt x="112" y="4"/>
                    <a:pt x="108" y="0"/>
                    <a:pt x="104" y="0"/>
                  </a:cubicBezTo>
                  <a:close/>
                  <a:moveTo>
                    <a:pt x="96" y="96"/>
                  </a:moveTo>
                  <a:cubicBezTo>
                    <a:pt x="16" y="96"/>
                    <a:pt x="16" y="96"/>
                    <a:pt x="16" y="96"/>
                  </a:cubicBezTo>
                  <a:cubicBezTo>
                    <a:pt x="16" y="16"/>
                    <a:pt x="16" y="16"/>
                    <a:pt x="16" y="16"/>
                  </a:cubicBezTo>
                  <a:cubicBezTo>
                    <a:pt x="96" y="16"/>
                    <a:pt x="96" y="16"/>
                    <a:pt x="96" y="16"/>
                  </a:cubicBezTo>
                  <a:lnTo>
                    <a:pt x="96" y="9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grpSp>
      <p:sp>
        <p:nvSpPr>
          <p:cNvPr id="191" name="Google Shape;191;p35"/>
          <p:cNvSpPr/>
          <p:nvPr/>
        </p:nvSpPr>
        <p:spPr>
          <a:xfrm>
            <a:off x="430792" y="1464450"/>
            <a:ext cx="9804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Open Sans"/>
                <a:ea typeface="Open Sans"/>
                <a:cs typeface="Open Sans"/>
                <a:sym typeface="Open Sans"/>
              </a:rPr>
              <a:t>B2B Product</a:t>
            </a:r>
            <a:endParaRPr b="1" i="0" sz="1100" u="none" cap="none" strike="noStrike">
              <a:solidFill>
                <a:schemeClr val="accent1"/>
              </a:solidFill>
              <a:latin typeface="Open Sans"/>
              <a:ea typeface="Open Sans"/>
              <a:cs typeface="Open Sans"/>
              <a:sym typeface="Open Sans"/>
            </a:endParaRPr>
          </a:p>
        </p:txBody>
      </p:sp>
      <p:sp>
        <p:nvSpPr>
          <p:cNvPr id="192" name="Google Shape;192;p35"/>
          <p:cNvSpPr/>
          <p:nvPr/>
        </p:nvSpPr>
        <p:spPr>
          <a:xfrm>
            <a:off x="288562" y="2622019"/>
            <a:ext cx="1254900" cy="23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Open Sans"/>
                <a:ea typeface="Open Sans"/>
                <a:cs typeface="Open Sans"/>
                <a:sym typeface="Open Sans"/>
              </a:rPr>
              <a:t>B2C Consumer</a:t>
            </a:r>
            <a:endParaRPr b="1" i="0" sz="1100" u="none" cap="none" strike="noStrike">
              <a:solidFill>
                <a:schemeClr val="accent1"/>
              </a:solidFill>
              <a:latin typeface="Open Sans"/>
              <a:ea typeface="Open Sans"/>
              <a:cs typeface="Open Sans"/>
              <a:sym typeface="Open Sans"/>
            </a:endParaRPr>
          </a:p>
        </p:txBody>
      </p:sp>
      <p:sp>
        <p:nvSpPr>
          <p:cNvPr id="193" name="Google Shape;193;p35"/>
          <p:cNvSpPr/>
          <p:nvPr/>
        </p:nvSpPr>
        <p:spPr>
          <a:xfrm>
            <a:off x="288562" y="3687056"/>
            <a:ext cx="1254900" cy="230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Open Sans"/>
                <a:ea typeface="Open Sans"/>
                <a:cs typeface="Open Sans"/>
                <a:sym typeface="Open Sans"/>
              </a:rPr>
              <a:t>B2B Services</a:t>
            </a:r>
            <a:endParaRPr b="1" i="0" sz="1100" u="none" cap="none" strike="noStrike">
              <a:solidFill>
                <a:schemeClr val="accent1"/>
              </a:solidFill>
              <a:latin typeface="Open Sans"/>
              <a:ea typeface="Open Sans"/>
              <a:cs typeface="Open Sans"/>
              <a:sym typeface="Open Sans"/>
            </a:endParaRPr>
          </a:p>
        </p:txBody>
      </p:sp>
      <p:sp>
        <p:nvSpPr>
          <p:cNvPr id="194" name="Google Shape;194;p35"/>
          <p:cNvSpPr/>
          <p:nvPr/>
        </p:nvSpPr>
        <p:spPr>
          <a:xfrm>
            <a:off x="288559" y="4634752"/>
            <a:ext cx="14811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Open Sans"/>
                <a:ea typeface="Open Sans"/>
                <a:cs typeface="Open Sans"/>
                <a:sym typeface="Open Sans"/>
              </a:rPr>
              <a:t>B2B Manufacturing</a:t>
            </a:r>
            <a:endParaRPr b="1" i="0" sz="1100" u="none" cap="none" strike="noStrike">
              <a:solidFill>
                <a:schemeClr val="accent1"/>
              </a:solidFill>
              <a:latin typeface="Open Sans"/>
              <a:ea typeface="Open Sans"/>
              <a:cs typeface="Open Sans"/>
              <a:sym typeface="Open Sans"/>
            </a:endParaRPr>
          </a:p>
        </p:txBody>
      </p:sp>
      <p:sp>
        <p:nvSpPr>
          <p:cNvPr id="195" name="Google Shape;195;p35"/>
          <p:cNvSpPr txBox="1"/>
          <p:nvPr/>
        </p:nvSpPr>
        <p:spPr>
          <a:xfrm>
            <a:off x="1325119" y="1963800"/>
            <a:ext cx="7779900" cy="1015200"/>
          </a:xfrm>
          <a:prstGeom prst="rect">
            <a:avLst/>
          </a:prstGeom>
          <a:noFill/>
          <a:ln>
            <a:noFill/>
          </a:ln>
        </p:spPr>
        <p:txBody>
          <a:bodyPr anchorCtr="0" anchor="t" bIns="34275" lIns="68575" spcFirstLastPara="1" rIns="68575" wrap="square" tIns="34275">
            <a:noAutofit/>
          </a:bodyPr>
          <a:lstStyle/>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1. Research on needs and problem that you are solving. Come out with an MVP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2. Get the first 100 users and research extensively on their behavioral patterns (what do they do, what do they not do)</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3. Build feature set but be fluid with the same (Product Creep)</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4. Grow through customer referrals and rewards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5. Product Market Fit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A5A5A5"/>
              </a:solidFill>
              <a:latin typeface="Open Sans"/>
              <a:ea typeface="Open Sans"/>
              <a:cs typeface="Open Sans"/>
              <a:sym typeface="Open Sans"/>
            </a:endParaRPr>
          </a:p>
        </p:txBody>
      </p:sp>
      <p:sp>
        <p:nvSpPr>
          <p:cNvPr id="196" name="Google Shape;196;p35"/>
          <p:cNvSpPr txBox="1"/>
          <p:nvPr/>
        </p:nvSpPr>
        <p:spPr>
          <a:xfrm>
            <a:off x="1325119" y="3079331"/>
            <a:ext cx="7779900" cy="1015200"/>
          </a:xfrm>
          <a:prstGeom prst="rect">
            <a:avLst/>
          </a:prstGeom>
          <a:noFill/>
          <a:ln>
            <a:noFill/>
          </a:ln>
        </p:spPr>
        <p:txBody>
          <a:bodyPr anchorCtr="0" anchor="t" bIns="34275" lIns="68575" spcFirstLastPara="1" rIns="68575" wrap="square" tIns="34275">
            <a:noAutofit/>
          </a:bodyPr>
          <a:lstStyle/>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1. You already know the gap in the market, opportunity size and the skillsets required for undertaking a task</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2. Sell services for the market with optimum PRICING and cost arbitrage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3. Manage people vs. project vs bench strength with thorough </a:t>
            </a:r>
            <a:r>
              <a:rPr b="0" i="0" lang="en" sz="1100" u="none" cap="none" strike="noStrike">
                <a:solidFill>
                  <a:schemeClr val="dk2"/>
                </a:solidFill>
                <a:latin typeface="Arial"/>
                <a:ea typeface="Arial"/>
                <a:cs typeface="Arial"/>
                <a:sym typeface="Arial"/>
              </a:rPr>
              <a:t>Cashflow</a:t>
            </a:r>
            <a:r>
              <a:rPr b="0" i="0" lang="en" sz="1100" u="none" cap="none" strike="noStrike">
                <a:solidFill>
                  <a:schemeClr val="dk2"/>
                </a:solidFill>
                <a:latin typeface="Arial"/>
                <a:ea typeface="Arial"/>
                <a:cs typeface="Arial"/>
                <a:sym typeface="Arial"/>
              </a:rPr>
              <a:t> management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4. Go after X% GP margins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A5A5A5"/>
              </a:solidFill>
              <a:latin typeface="Open Sans"/>
              <a:ea typeface="Open Sans"/>
              <a:cs typeface="Open Sans"/>
              <a:sym typeface="Open Sans"/>
            </a:endParaRPr>
          </a:p>
        </p:txBody>
      </p:sp>
      <p:sp>
        <p:nvSpPr>
          <p:cNvPr id="197" name="Google Shape;197;p35"/>
          <p:cNvSpPr txBox="1"/>
          <p:nvPr/>
        </p:nvSpPr>
        <p:spPr>
          <a:xfrm>
            <a:off x="1325119" y="4042763"/>
            <a:ext cx="7779900" cy="1015200"/>
          </a:xfrm>
          <a:prstGeom prst="rect">
            <a:avLst/>
          </a:prstGeom>
          <a:noFill/>
          <a:ln>
            <a:noFill/>
          </a:ln>
        </p:spPr>
        <p:txBody>
          <a:bodyPr anchorCtr="0" anchor="t" bIns="34275" lIns="68575" spcFirstLastPara="1" rIns="68575" wrap="square" tIns="34275">
            <a:noAutofit/>
          </a:bodyPr>
          <a:lstStyle/>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1. Identify a niche segment that has a product or a cost arbitrage  (Definitive expertise required)</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2. Sell services for the market with optimum PRICING</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rPr b="0" i="0" lang="en" sz="1100" u="none" cap="none" strike="noStrike">
                <a:solidFill>
                  <a:schemeClr val="dk2"/>
                </a:solidFill>
                <a:latin typeface="Arial"/>
                <a:ea typeface="Arial"/>
                <a:cs typeface="Arial"/>
                <a:sym typeface="Arial"/>
              </a:rPr>
              <a:t>3. Quality , Agility and SCM</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292100" marR="29210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800"/>
              <a:buFont typeface="Arial"/>
              <a:buNone/>
            </a:pPr>
            <a:r>
              <a:t/>
            </a:r>
            <a:endParaRPr b="0" i="0" sz="11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A5A5A5"/>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idx="4294967295" type="title"/>
          </p:nvPr>
        </p:nvSpPr>
        <p:spPr>
          <a:xfrm>
            <a:off x="160085" y="65098"/>
            <a:ext cx="8517900" cy="421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2400"/>
              <a:buFont typeface="Arial"/>
              <a:buNone/>
            </a:pPr>
            <a:r>
              <a:rPr lang="en" sz="1900">
                <a:solidFill>
                  <a:srgbClr val="4A86E8"/>
                </a:solidFill>
              </a:rPr>
              <a:t>Minimum Viable Product </a:t>
            </a:r>
            <a:endParaRPr sz="1900">
              <a:solidFill>
                <a:srgbClr val="4A86E8"/>
              </a:solidFill>
            </a:endParaRPr>
          </a:p>
        </p:txBody>
      </p:sp>
      <p:pic>
        <p:nvPicPr>
          <p:cNvPr id="204" name="Google Shape;204;p36"/>
          <p:cNvPicPr preferRelativeResize="0"/>
          <p:nvPr/>
        </p:nvPicPr>
        <p:blipFill rotWithShape="1">
          <a:blip r:embed="rId3">
            <a:alphaModFix/>
          </a:blip>
          <a:srcRect b="0" l="0" r="0" t="0"/>
          <a:stretch/>
        </p:blipFill>
        <p:spPr>
          <a:xfrm>
            <a:off x="3699412" y="841275"/>
            <a:ext cx="5299050" cy="3674569"/>
          </a:xfrm>
          <a:prstGeom prst="rect">
            <a:avLst/>
          </a:prstGeom>
          <a:noFill/>
          <a:ln>
            <a:noFill/>
          </a:ln>
        </p:spPr>
      </p:pic>
      <p:pic>
        <p:nvPicPr>
          <p:cNvPr id="205" name="Google Shape;205;p36"/>
          <p:cNvPicPr preferRelativeResize="0"/>
          <p:nvPr/>
        </p:nvPicPr>
        <p:blipFill rotWithShape="1">
          <a:blip r:embed="rId4">
            <a:alphaModFix/>
          </a:blip>
          <a:srcRect b="0" l="0" r="0" t="0"/>
          <a:stretch/>
        </p:blipFill>
        <p:spPr>
          <a:xfrm>
            <a:off x="-1" y="790396"/>
            <a:ext cx="3755502" cy="331167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37"/>
          <p:cNvPicPr preferRelativeResize="0"/>
          <p:nvPr/>
        </p:nvPicPr>
        <p:blipFill>
          <a:blip r:embed="rId3">
            <a:alphaModFix/>
          </a:blip>
          <a:stretch>
            <a:fillRect/>
          </a:stretch>
        </p:blipFill>
        <p:spPr>
          <a:xfrm>
            <a:off x="152400" y="152400"/>
            <a:ext cx="8499450" cy="4773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Conceptual Short Case </a:t>
            </a:r>
            <a:endParaRPr/>
          </a:p>
        </p:txBody>
      </p:sp>
      <p:sp>
        <p:nvSpPr>
          <p:cNvPr id="217" name="Google Shape;217;p38"/>
          <p:cNvSpPr txBox="1"/>
          <p:nvPr>
            <p:ph idx="1" type="body"/>
          </p:nvPr>
        </p:nvSpPr>
        <p:spPr>
          <a:xfrm>
            <a:off x="352841" y="696706"/>
            <a:ext cx="8517900" cy="3276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SzPts val="1200"/>
              <a:buNone/>
            </a:pPr>
            <a:r>
              <a:t/>
            </a:r>
            <a:endParaRPr/>
          </a:p>
          <a:p>
            <a:pPr indent="0" lvl="0" marL="0" rtl="0" algn="ctr">
              <a:lnSpc>
                <a:spcPct val="90000"/>
              </a:lnSpc>
              <a:spcBef>
                <a:spcPts val="800"/>
              </a:spcBef>
              <a:spcAft>
                <a:spcPts val="0"/>
              </a:spcAft>
              <a:buSzPts val="1200"/>
              <a:buNone/>
            </a:pPr>
            <a:r>
              <a:t/>
            </a:r>
            <a:endParaRPr>
              <a:solidFill>
                <a:srgbClr val="434343"/>
              </a:solidFill>
            </a:endParaRPr>
          </a:p>
          <a:p>
            <a:pPr indent="0" lvl="0" marL="0" rtl="0" algn="l">
              <a:lnSpc>
                <a:spcPct val="90000"/>
              </a:lnSpc>
              <a:spcBef>
                <a:spcPts val="800"/>
              </a:spcBef>
              <a:spcAft>
                <a:spcPts val="0"/>
              </a:spcAft>
              <a:buSzPts val="1200"/>
              <a:buNone/>
            </a:pPr>
            <a:r>
              <a:rPr lang="en">
                <a:solidFill>
                  <a:srgbClr val="434343"/>
                </a:solidFill>
              </a:rPr>
              <a:t>Ram and Shiv are friends.They both were classmates at IIIT Sricity and got into good IT jobs after their coursework in 2017. Both of them were made to take semi-paid leave during Covid’19 for 6 months.  Ram worked at a healthcare major as an IT consultant and Shiv was in a robotics firm. As they have now lot of free time, they both decided separately to start their own companies. </a:t>
            </a:r>
            <a:endParaRPr>
              <a:solidFill>
                <a:srgbClr val="434343"/>
              </a:solidFill>
            </a:endParaRPr>
          </a:p>
          <a:p>
            <a:pPr indent="0" lvl="0" marL="0" rtl="0" algn="l">
              <a:lnSpc>
                <a:spcPct val="90000"/>
              </a:lnSpc>
              <a:spcBef>
                <a:spcPts val="800"/>
              </a:spcBef>
              <a:spcAft>
                <a:spcPts val="0"/>
              </a:spcAft>
              <a:buSzPts val="1200"/>
              <a:buNone/>
            </a:pPr>
            <a:r>
              <a:t/>
            </a:r>
            <a:endParaRPr>
              <a:solidFill>
                <a:srgbClr val="434343"/>
              </a:solidFill>
            </a:endParaRPr>
          </a:p>
          <a:p>
            <a:pPr indent="0" lvl="0" marL="0" rtl="0" algn="l">
              <a:lnSpc>
                <a:spcPct val="90000"/>
              </a:lnSpc>
              <a:spcBef>
                <a:spcPts val="800"/>
              </a:spcBef>
              <a:spcAft>
                <a:spcPts val="0"/>
              </a:spcAft>
              <a:buSzPts val="1200"/>
              <a:buNone/>
            </a:pPr>
            <a:r>
              <a:rPr lang="en">
                <a:solidFill>
                  <a:srgbClr val="434343"/>
                </a:solidFill>
              </a:rPr>
              <a:t>Ram started realizing that there were gaps in the process in the job what we was doing . He thought he can do a healthcare privacy layer on  top of databases but did not know where to start. He was sure that he would need to be compliant to Government rules but again did not know what to do. He felt that there is a great need for this security layer and he can become an entrepreneur. He started coding it right away and now in a month, he was already at a decent place in terms of building the product.  He thought he can gain traction by selling it to B2B enterprises. </a:t>
            </a:r>
            <a:endParaRPr>
              <a:solidFill>
                <a:srgbClr val="434343"/>
              </a:solidFill>
            </a:endParaRPr>
          </a:p>
          <a:p>
            <a:pPr indent="0" lvl="0" marL="0" rtl="0" algn="l">
              <a:lnSpc>
                <a:spcPct val="90000"/>
              </a:lnSpc>
              <a:spcBef>
                <a:spcPts val="800"/>
              </a:spcBef>
              <a:spcAft>
                <a:spcPts val="0"/>
              </a:spcAft>
              <a:buSzPts val="1200"/>
              <a:buNone/>
            </a:pPr>
            <a:r>
              <a:t/>
            </a:r>
            <a:endParaRPr>
              <a:solidFill>
                <a:srgbClr val="434343"/>
              </a:solidFill>
            </a:endParaRPr>
          </a:p>
          <a:p>
            <a:pPr indent="0" lvl="0" marL="0" rtl="0" algn="l">
              <a:lnSpc>
                <a:spcPct val="90000"/>
              </a:lnSpc>
              <a:spcBef>
                <a:spcPts val="800"/>
              </a:spcBef>
              <a:spcAft>
                <a:spcPts val="0"/>
              </a:spcAft>
              <a:buSzPts val="1200"/>
              <a:buNone/>
            </a:pPr>
            <a:r>
              <a:rPr lang="en">
                <a:solidFill>
                  <a:srgbClr val="434343"/>
                </a:solidFill>
              </a:rPr>
              <a:t>Shiv was in robotics and their firm was developing delivery drones. However, Shiv felt this market is very competitive. He had an idea of developing autonomous tractors for the farm sector but wasn’t sure. He was brought up in a village and hence was always sure that he would go back to his village and help the agricultural community.  He has been working on putting together the business aspects for over a month now and still doesn’t seem to know where to start or where to end. </a:t>
            </a:r>
            <a:endParaRPr>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1"/>
          <p:cNvSpPr/>
          <p:nvPr>
            <p:ph idx="2" type="pic"/>
          </p:nvPr>
        </p:nvSpPr>
        <p:spPr>
          <a:xfrm>
            <a:off x="0" y="1"/>
            <a:ext cx="9144000" cy="5143500"/>
          </a:xfrm>
          <a:prstGeom prst="rect">
            <a:avLst/>
          </a:prstGeom>
          <a:noFill/>
          <a:ln>
            <a:noFill/>
          </a:ln>
        </p:spPr>
      </p:sp>
      <p:pic>
        <p:nvPicPr>
          <p:cNvPr id="83" name="Google Shape;83;p21"/>
          <p:cNvPicPr preferRelativeResize="0"/>
          <p:nvPr/>
        </p:nvPicPr>
        <p:blipFill rotWithShape="1">
          <a:blip r:embed="rId3">
            <a:alphaModFix/>
          </a:blip>
          <a:srcRect b="0" l="0" r="0" t="0"/>
          <a:stretch/>
        </p:blipFill>
        <p:spPr>
          <a:xfrm>
            <a:off x="248925" y="410124"/>
            <a:ext cx="8542500" cy="44756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idx="4294967295" type="title"/>
          </p:nvPr>
        </p:nvSpPr>
        <p:spPr>
          <a:xfrm>
            <a:off x="220785" y="72936"/>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400"/>
              <a:buFont typeface="Arial"/>
              <a:buNone/>
            </a:pPr>
            <a:r>
              <a:rPr lang="en" sz="1900">
                <a:solidFill>
                  <a:srgbClr val="4A86E8"/>
                </a:solidFill>
              </a:rPr>
              <a:t>MARKETING MANAGEMENT</a:t>
            </a:r>
            <a:r>
              <a:rPr lang="en" sz="1900"/>
              <a:t> - GOING THE TRADITIONAL ROUTE</a:t>
            </a:r>
            <a:endParaRPr sz="2500">
              <a:solidFill>
                <a:schemeClr val="accent1"/>
              </a:solidFill>
            </a:endParaRPr>
          </a:p>
        </p:txBody>
      </p:sp>
      <p:pic>
        <p:nvPicPr>
          <p:cNvPr id="223" name="Google Shape;223;p39"/>
          <p:cNvPicPr preferRelativeResize="0"/>
          <p:nvPr/>
        </p:nvPicPr>
        <p:blipFill rotWithShape="1">
          <a:blip r:embed="rId3">
            <a:alphaModFix/>
          </a:blip>
          <a:srcRect b="0" l="0" r="0" t="0"/>
          <a:stretch/>
        </p:blipFill>
        <p:spPr>
          <a:xfrm>
            <a:off x="1024413" y="745111"/>
            <a:ext cx="7458075" cy="3962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40"/>
          <p:cNvPicPr preferRelativeResize="0"/>
          <p:nvPr/>
        </p:nvPicPr>
        <p:blipFill rotWithShape="1">
          <a:blip r:embed="rId3">
            <a:alphaModFix/>
          </a:blip>
          <a:srcRect b="0" l="0" r="0" t="0"/>
          <a:stretch/>
        </p:blipFill>
        <p:spPr>
          <a:xfrm>
            <a:off x="789575" y="-12"/>
            <a:ext cx="7010400" cy="477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41"/>
          <p:cNvPicPr preferRelativeResize="0"/>
          <p:nvPr/>
        </p:nvPicPr>
        <p:blipFill rotWithShape="1">
          <a:blip r:embed="rId3">
            <a:alphaModFix/>
          </a:blip>
          <a:srcRect b="2300" l="-1050" r="1049" t="-2300"/>
          <a:stretch/>
        </p:blipFill>
        <p:spPr>
          <a:xfrm>
            <a:off x="835275" y="838200"/>
            <a:ext cx="7543800" cy="3314700"/>
          </a:xfrm>
          <a:prstGeom prst="rect">
            <a:avLst/>
          </a:prstGeom>
          <a:noFill/>
          <a:ln>
            <a:noFill/>
          </a:ln>
        </p:spPr>
      </p:pic>
      <p:sp>
        <p:nvSpPr>
          <p:cNvPr id="234" name="Google Shape;234;p41"/>
          <p:cNvSpPr txBox="1"/>
          <p:nvPr>
            <p:ph idx="4294967295" type="title"/>
          </p:nvPr>
        </p:nvSpPr>
        <p:spPr>
          <a:xfrm>
            <a:off x="-313315" y="181986"/>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400"/>
              <a:buFont typeface="Arial"/>
              <a:buNone/>
            </a:pPr>
            <a:r>
              <a:rPr lang="en" sz="1900">
                <a:solidFill>
                  <a:srgbClr val="4A86E8"/>
                </a:solidFill>
              </a:rPr>
              <a:t>COMPLETELY CHANGED CONCEPT FROM </a:t>
            </a:r>
            <a:r>
              <a:rPr lang="en" sz="1900"/>
              <a:t>...</a:t>
            </a:r>
            <a:endParaRPr sz="2500">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idx="4294967295" type="title"/>
          </p:nvPr>
        </p:nvSpPr>
        <p:spPr>
          <a:xfrm>
            <a:off x="220785" y="72936"/>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400"/>
              <a:buFont typeface="Arial"/>
              <a:buNone/>
            </a:pPr>
            <a:r>
              <a:rPr lang="en" sz="1900">
                <a:solidFill>
                  <a:srgbClr val="4A86E8"/>
                </a:solidFill>
              </a:rPr>
              <a:t>MARKETING MANAGEMENT</a:t>
            </a:r>
            <a:r>
              <a:rPr lang="en" sz="1900"/>
              <a:t> - TRADITIONAL - </a:t>
            </a:r>
            <a:r>
              <a:rPr b="1" lang="en" sz="1900">
                <a:solidFill>
                  <a:srgbClr val="4A86E8"/>
                </a:solidFill>
              </a:rPr>
              <a:t>NOW</a:t>
            </a:r>
            <a:endParaRPr b="1" sz="2500">
              <a:solidFill>
                <a:srgbClr val="4A86E8"/>
              </a:solidFill>
            </a:endParaRPr>
          </a:p>
        </p:txBody>
      </p:sp>
      <p:sp>
        <p:nvSpPr>
          <p:cNvPr id="240" name="Google Shape;240;p42"/>
          <p:cNvSpPr txBox="1"/>
          <p:nvPr/>
        </p:nvSpPr>
        <p:spPr>
          <a:xfrm>
            <a:off x="360625" y="1258900"/>
            <a:ext cx="33336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DEFINITION - EXCHANGE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FEATURES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TARGET MARKET DEFINITION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PRODUCT DEVELOPMENT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PRODUCT LIFE CYCLE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STP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MARKETING STRATEGY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PRICING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PROMOTION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SALES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ADVERTISEMENTS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CONSUMER BUYING BEHAVIOUR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MARKET MIX MODELING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2"/>
          <p:cNvSpPr txBox="1"/>
          <p:nvPr/>
        </p:nvSpPr>
        <p:spPr>
          <a:xfrm>
            <a:off x="4604575" y="1564300"/>
            <a:ext cx="39378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DESIGN THINKING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MVP (MINIMUM VIABLE PRODUCT)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PRODUCT MARKET FIT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DIGITAL MARKETING (TECH)</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GTM  (GOTO MARKET STRATEGY)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MARKETING STRATEGY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(PROMOS, SALES, ADS?)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2"/>
          <p:cNvSpPr/>
          <p:nvPr/>
        </p:nvSpPr>
        <p:spPr>
          <a:xfrm>
            <a:off x="3826900" y="1694525"/>
            <a:ext cx="593100" cy="51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2"/>
          <p:cNvSpPr/>
          <p:nvPr/>
        </p:nvSpPr>
        <p:spPr>
          <a:xfrm>
            <a:off x="3870525" y="2858600"/>
            <a:ext cx="593100" cy="51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43"/>
          <p:cNvPicPr preferRelativeResize="0"/>
          <p:nvPr/>
        </p:nvPicPr>
        <p:blipFill>
          <a:blip r:embed="rId3">
            <a:alphaModFix/>
          </a:blip>
          <a:stretch>
            <a:fillRect/>
          </a:stretch>
        </p:blipFill>
        <p:spPr>
          <a:xfrm>
            <a:off x="152400" y="1063125"/>
            <a:ext cx="8839200" cy="27475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ph type="title"/>
          </p:nvPr>
        </p:nvSpPr>
        <p:spPr>
          <a:xfrm>
            <a:off x="149491" y="16190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Addressing PMF (Product Market Fit)</a:t>
            </a:r>
            <a:endParaRPr/>
          </a:p>
        </p:txBody>
      </p:sp>
      <p:pic>
        <p:nvPicPr>
          <p:cNvPr id="255" name="Google Shape;255;p44"/>
          <p:cNvPicPr preferRelativeResize="0"/>
          <p:nvPr/>
        </p:nvPicPr>
        <p:blipFill rotWithShape="1">
          <a:blip r:embed="rId3">
            <a:alphaModFix/>
          </a:blip>
          <a:srcRect b="0" l="0" r="0" t="0"/>
          <a:stretch/>
        </p:blipFill>
        <p:spPr>
          <a:xfrm>
            <a:off x="787325" y="967978"/>
            <a:ext cx="7315200" cy="320754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PMF Matrix</a:t>
            </a:r>
            <a:endParaRPr/>
          </a:p>
        </p:txBody>
      </p:sp>
      <p:pic>
        <p:nvPicPr>
          <p:cNvPr id="262" name="Google Shape;262;p45"/>
          <p:cNvPicPr preferRelativeResize="0"/>
          <p:nvPr/>
        </p:nvPicPr>
        <p:blipFill rotWithShape="1">
          <a:blip r:embed="rId3">
            <a:alphaModFix/>
          </a:blip>
          <a:srcRect b="0" l="0" r="0" t="0"/>
          <a:stretch/>
        </p:blipFill>
        <p:spPr>
          <a:xfrm>
            <a:off x="1615538" y="956513"/>
            <a:ext cx="6998848" cy="40304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6"/>
          <p:cNvPicPr preferRelativeResize="0"/>
          <p:nvPr/>
        </p:nvPicPr>
        <p:blipFill rotWithShape="1">
          <a:blip r:embed="rId3">
            <a:alphaModFix/>
          </a:blip>
          <a:srcRect b="0" l="0" r="0" t="0"/>
          <a:stretch/>
        </p:blipFill>
        <p:spPr>
          <a:xfrm>
            <a:off x="313088" y="766144"/>
            <a:ext cx="4634307" cy="3475725"/>
          </a:xfrm>
          <a:prstGeom prst="rect">
            <a:avLst/>
          </a:prstGeom>
          <a:noFill/>
          <a:ln>
            <a:noFill/>
          </a:ln>
        </p:spPr>
      </p:pic>
      <p:pic>
        <p:nvPicPr>
          <p:cNvPr id="269" name="Google Shape;269;p46"/>
          <p:cNvPicPr preferRelativeResize="0"/>
          <p:nvPr/>
        </p:nvPicPr>
        <p:blipFill rotWithShape="1">
          <a:blip r:embed="rId4">
            <a:alphaModFix/>
          </a:blip>
          <a:srcRect b="0" l="0" r="0" t="0"/>
          <a:stretch/>
        </p:blipFill>
        <p:spPr>
          <a:xfrm>
            <a:off x="5661356" y="1078827"/>
            <a:ext cx="2964656" cy="2850356"/>
          </a:xfrm>
          <a:prstGeom prst="rect">
            <a:avLst/>
          </a:prstGeom>
          <a:noFill/>
          <a:ln>
            <a:noFill/>
          </a:ln>
        </p:spPr>
      </p:pic>
      <p:sp>
        <p:nvSpPr>
          <p:cNvPr id="270" name="Google Shape;270;p46"/>
          <p:cNvSpPr txBox="1"/>
          <p:nvPr>
            <p:ph type="title"/>
          </p:nvPr>
        </p:nvSpPr>
        <p:spPr>
          <a:xfrm>
            <a:off x="313082" y="115836"/>
            <a:ext cx="8517900" cy="421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2400"/>
              <a:buFont typeface="Arial"/>
              <a:buNone/>
            </a:pPr>
            <a:r>
              <a:rPr lang="en" sz="1900">
                <a:solidFill>
                  <a:srgbClr val="4A86E8"/>
                </a:solidFill>
              </a:rPr>
              <a:t>Managing Operations</a:t>
            </a:r>
            <a:endParaRPr sz="1900">
              <a:solidFill>
                <a:srgbClr val="4A86E8"/>
              </a:solidFill>
            </a:endParaRPr>
          </a:p>
        </p:txBody>
      </p:sp>
      <p:sp>
        <p:nvSpPr>
          <p:cNvPr id="271" name="Google Shape;271;p46"/>
          <p:cNvSpPr txBox="1"/>
          <p:nvPr/>
        </p:nvSpPr>
        <p:spPr>
          <a:xfrm>
            <a:off x="5274188" y="3975863"/>
            <a:ext cx="3332400" cy="934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INTERNAL/EMPLOYEE:</a:t>
            </a:r>
            <a:endParaRPr b="0" i="0" sz="1100" u="none" cap="none" strike="noStrike">
              <a:solidFill>
                <a:srgbClr val="000000"/>
              </a:solidFill>
              <a:latin typeface="Open Sans"/>
              <a:ea typeface="Open Sans"/>
              <a:cs typeface="Open Sans"/>
              <a:sym typeface="Open Sans"/>
            </a:endParaRPr>
          </a:p>
          <a:p>
            <a:pPr indent="-228600" lvl="0" marL="342900" marR="0" rtl="0" algn="l">
              <a:lnSpc>
                <a:spcPct val="100000"/>
              </a:lnSpc>
              <a:spcBef>
                <a:spcPts val="0"/>
              </a:spcBef>
              <a:spcAft>
                <a:spcPts val="0"/>
              </a:spcAft>
              <a:buClr>
                <a:srgbClr val="000000"/>
              </a:buClr>
              <a:buSzPts val="1000"/>
              <a:buFont typeface="Open Sans"/>
              <a:buChar char="●"/>
            </a:pPr>
            <a:r>
              <a:rPr b="0" i="0" lang="en" sz="1000" u="none" cap="none" strike="noStrike">
                <a:solidFill>
                  <a:srgbClr val="000000"/>
                </a:solidFill>
                <a:latin typeface="Open Sans"/>
                <a:ea typeface="Open Sans"/>
                <a:cs typeface="Open Sans"/>
                <a:sym typeface="Open Sans"/>
              </a:rPr>
              <a:t>CRM </a:t>
            </a:r>
            <a:endParaRPr b="0" i="0" sz="1000" u="none" cap="none" strike="noStrike">
              <a:solidFill>
                <a:srgbClr val="000000"/>
              </a:solidFill>
              <a:latin typeface="Open Sans"/>
              <a:ea typeface="Open Sans"/>
              <a:cs typeface="Open Sans"/>
              <a:sym typeface="Open Sans"/>
            </a:endParaRPr>
          </a:p>
          <a:p>
            <a:pPr indent="-228600" lvl="0" marL="342900" marR="0" rtl="0" algn="l">
              <a:lnSpc>
                <a:spcPct val="100000"/>
              </a:lnSpc>
              <a:spcBef>
                <a:spcPts val="0"/>
              </a:spcBef>
              <a:spcAft>
                <a:spcPts val="0"/>
              </a:spcAft>
              <a:buClr>
                <a:srgbClr val="000000"/>
              </a:buClr>
              <a:buSzPts val="1000"/>
              <a:buFont typeface="Open Sans"/>
              <a:buChar char="●"/>
            </a:pPr>
            <a:r>
              <a:rPr b="0" i="0" lang="en" sz="1000" u="none" cap="none" strike="noStrike">
                <a:solidFill>
                  <a:srgbClr val="000000"/>
                </a:solidFill>
                <a:latin typeface="Open Sans"/>
                <a:ea typeface="Open Sans"/>
                <a:cs typeface="Open Sans"/>
                <a:sym typeface="Open Sans"/>
              </a:rPr>
              <a:t>EMPLOYEE MANAGEMENT </a:t>
            </a:r>
            <a:endParaRPr b="0" i="0" sz="1000" u="none" cap="none" strike="noStrike">
              <a:solidFill>
                <a:srgbClr val="000000"/>
              </a:solidFill>
              <a:latin typeface="Open Sans"/>
              <a:ea typeface="Open Sans"/>
              <a:cs typeface="Open Sans"/>
              <a:sym typeface="Open Sans"/>
            </a:endParaRPr>
          </a:p>
          <a:p>
            <a:pPr indent="-228600" lvl="0" marL="342900" marR="0" rtl="0" algn="l">
              <a:lnSpc>
                <a:spcPct val="100000"/>
              </a:lnSpc>
              <a:spcBef>
                <a:spcPts val="0"/>
              </a:spcBef>
              <a:spcAft>
                <a:spcPts val="0"/>
              </a:spcAft>
              <a:buClr>
                <a:srgbClr val="000000"/>
              </a:buClr>
              <a:buSzPts val="1000"/>
              <a:buFont typeface="Open Sans"/>
              <a:buChar char="●"/>
            </a:pPr>
            <a:r>
              <a:rPr b="0" i="0" lang="en" sz="1000" u="none" cap="none" strike="noStrike">
                <a:solidFill>
                  <a:srgbClr val="000000"/>
                </a:solidFill>
                <a:latin typeface="Open Sans"/>
                <a:ea typeface="Open Sans"/>
                <a:cs typeface="Open Sans"/>
                <a:sym typeface="Open Sans"/>
              </a:rPr>
              <a:t>PROJECT MANAGEMENT </a:t>
            </a:r>
            <a:endParaRPr b="0" i="0" sz="1000" u="none" cap="none" strike="noStrike">
              <a:solidFill>
                <a:srgbClr val="000000"/>
              </a:solidFill>
              <a:latin typeface="Open Sans"/>
              <a:ea typeface="Open Sans"/>
              <a:cs typeface="Open Sans"/>
              <a:sym typeface="Open Sans"/>
            </a:endParaRPr>
          </a:p>
          <a:p>
            <a:pPr indent="-228600" lvl="0" marL="342900" marR="0" rtl="0" algn="l">
              <a:lnSpc>
                <a:spcPct val="100000"/>
              </a:lnSpc>
              <a:spcBef>
                <a:spcPts val="0"/>
              </a:spcBef>
              <a:spcAft>
                <a:spcPts val="0"/>
              </a:spcAft>
              <a:buClr>
                <a:srgbClr val="000000"/>
              </a:buClr>
              <a:buSzPts val="1000"/>
              <a:buFont typeface="Open Sans"/>
              <a:buChar char="●"/>
            </a:pPr>
            <a:r>
              <a:rPr b="0" i="0" lang="en" sz="1000" u="none" cap="none" strike="noStrike">
                <a:solidFill>
                  <a:srgbClr val="000000"/>
                </a:solidFill>
                <a:latin typeface="Open Sans"/>
                <a:ea typeface="Open Sans"/>
                <a:cs typeface="Open Sans"/>
                <a:sym typeface="Open Sans"/>
              </a:rPr>
              <a:t>COMMUNICATION CHANNELS</a:t>
            </a:r>
            <a:endParaRPr b="0" i="0" sz="1000" u="none" cap="none" strike="noStrike">
              <a:solidFill>
                <a:srgbClr val="000000"/>
              </a:solidFill>
              <a:latin typeface="Open Sans"/>
              <a:ea typeface="Open Sans"/>
              <a:cs typeface="Open Sans"/>
              <a:sym typeface="Open Sans"/>
            </a:endParaRPr>
          </a:p>
          <a:p>
            <a:pPr indent="-228600" lvl="0" marL="342900" marR="0" rtl="0" algn="l">
              <a:lnSpc>
                <a:spcPct val="100000"/>
              </a:lnSpc>
              <a:spcBef>
                <a:spcPts val="0"/>
              </a:spcBef>
              <a:spcAft>
                <a:spcPts val="0"/>
              </a:spcAft>
              <a:buClr>
                <a:srgbClr val="000000"/>
              </a:buClr>
              <a:buSzPts val="1000"/>
              <a:buFont typeface="Open Sans"/>
              <a:buChar char="●"/>
            </a:pPr>
            <a:r>
              <a:rPr b="0" i="0" lang="en" sz="1000" u="none" cap="none" strike="noStrike">
                <a:solidFill>
                  <a:srgbClr val="000000"/>
                </a:solidFill>
                <a:latin typeface="Open Sans"/>
                <a:ea typeface="Open Sans"/>
                <a:cs typeface="Open Sans"/>
                <a:sym typeface="Open Sans"/>
              </a:rPr>
              <a:t>TRACKING WORK</a:t>
            </a:r>
            <a:endParaRPr b="0" i="0" sz="1000" u="none" cap="none" strike="noStrike">
              <a:solidFill>
                <a:srgbClr val="000000"/>
              </a:solidFill>
              <a:latin typeface="Open Sans"/>
              <a:ea typeface="Open Sans"/>
              <a:cs typeface="Open Sans"/>
              <a:sym typeface="Open Sans"/>
            </a:endParaRPr>
          </a:p>
        </p:txBody>
      </p:sp>
      <p:sp>
        <p:nvSpPr>
          <p:cNvPr id="272" name="Google Shape;272;p46"/>
          <p:cNvSpPr txBox="1"/>
          <p:nvPr/>
        </p:nvSpPr>
        <p:spPr>
          <a:xfrm>
            <a:off x="1215806" y="4296319"/>
            <a:ext cx="3332400" cy="6909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Open Sans"/>
                <a:ea typeface="Open Sans"/>
                <a:cs typeface="Open Sans"/>
                <a:sym typeface="Open Sans"/>
              </a:rPr>
              <a:t>CLIENT COMMUNICATION: </a:t>
            </a:r>
            <a:endParaRPr b="0" i="0" sz="1100" u="none" cap="none" strike="noStrike">
              <a:solidFill>
                <a:srgbClr val="000000"/>
              </a:solidFill>
              <a:latin typeface="Open Sans"/>
              <a:ea typeface="Open Sans"/>
              <a:cs typeface="Open Sans"/>
              <a:sym typeface="Open Sans"/>
            </a:endParaRPr>
          </a:p>
          <a:p>
            <a:pPr indent="-228600" lvl="0" marL="342900" marR="0" rtl="0" algn="l">
              <a:lnSpc>
                <a:spcPct val="100000"/>
              </a:lnSpc>
              <a:spcBef>
                <a:spcPts val="0"/>
              </a:spcBef>
              <a:spcAft>
                <a:spcPts val="0"/>
              </a:spcAft>
              <a:buClr>
                <a:srgbClr val="000000"/>
              </a:buClr>
              <a:buSzPts val="1000"/>
              <a:buFont typeface="Open Sans"/>
              <a:buChar char="●"/>
            </a:pPr>
            <a:r>
              <a:rPr b="0" i="0" lang="en" sz="1000" u="none" cap="none" strike="noStrike">
                <a:solidFill>
                  <a:srgbClr val="000000"/>
                </a:solidFill>
                <a:latin typeface="Open Sans"/>
                <a:ea typeface="Open Sans"/>
                <a:cs typeface="Open Sans"/>
                <a:sym typeface="Open Sans"/>
              </a:rPr>
              <a:t>PROFESSIONAL EMAIL </a:t>
            </a:r>
            <a:endParaRPr b="0" i="0" sz="1000" u="none" cap="none" strike="noStrike">
              <a:solidFill>
                <a:srgbClr val="000000"/>
              </a:solidFill>
              <a:latin typeface="Open Sans"/>
              <a:ea typeface="Open Sans"/>
              <a:cs typeface="Open Sans"/>
              <a:sym typeface="Open Sans"/>
            </a:endParaRPr>
          </a:p>
          <a:p>
            <a:pPr indent="-228600" lvl="0" marL="342900" marR="0" rtl="0" algn="l">
              <a:lnSpc>
                <a:spcPct val="100000"/>
              </a:lnSpc>
              <a:spcBef>
                <a:spcPts val="0"/>
              </a:spcBef>
              <a:spcAft>
                <a:spcPts val="0"/>
              </a:spcAft>
              <a:buClr>
                <a:srgbClr val="000000"/>
              </a:buClr>
              <a:buSzPts val="1000"/>
              <a:buFont typeface="Open Sans"/>
              <a:buChar char="●"/>
            </a:pPr>
            <a:r>
              <a:rPr b="0" i="0" lang="en" sz="1000" u="none" cap="none" strike="noStrike">
                <a:solidFill>
                  <a:srgbClr val="000000"/>
                </a:solidFill>
                <a:latin typeface="Open Sans"/>
                <a:ea typeface="Open Sans"/>
                <a:cs typeface="Open Sans"/>
                <a:sym typeface="Open Sans"/>
              </a:rPr>
              <a:t>PROJECT MANAGEMENT</a:t>
            </a:r>
            <a:endParaRPr b="0" i="0" sz="1000" u="none" cap="none" strike="noStrike">
              <a:solidFill>
                <a:srgbClr val="000000"/>
              </a:solidFill>
              <a:latin typeface="Open Sans"/>
              <a:ea typeface="Open Sans"/>
              <a:cs typeface="Open Sans"/>
              <a:sym typeface="Open Sans"/>
            </a:endParaRPr>
          </a:p>
          <a:p>
            <a:pPr indent="-228600" lvl="0" marL="342900" marR="0" rtl="0" algn="l">
              <a:lnSpc>
                <a:spcPct val="100000"/>
              </a:lnSpc>
              <a:spcBef>
                <a:spcPts val="0"/>
              </a:spcBef>
              <a:spcAft>
                <a:spcPts val="0"/>
              </a:spcAft>
              <a:buClr>
                <a:srgbClr val="000000"/>
              </a:buClr>
              <a:buSzPts val="1000"/>
              <a:buFont typeface="Open Sans"/>
              <a:buChar char="●"/>
            </a:pPr>
            <a:r>
              <a:rPr b="0" i="0" lang="en" sz="1000" u="none" cap="none" strike="noStrike">
                <a:solidFill>
                  <a:srgbClr val="000000"/>
                </a:solidFill>
                <a:latin typeface="Open Sans"/>
                <a:ea typeface="Open Sans"/>
                <a:cs typeface="Open Sans"/>
                <a:sym typeface="Open Sans"/>
              </a:rPr>
              <a:t>DOCUMENT TEMPLATES </a:t>
            </a:r>
            <a:endParaRPr b="0" i="0" sz="1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47"/>
          <p:cNvSpPr/>
          <p:nvPr/>
        </p:nvSpPr>
        <p:spPr>
          <a:xfrm>
            <a:off x="472603" y="1382963"/>
            <a:ext cx="6034200" cy="2377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Open Sans"/>
                <a:ea typeface="Open Sans"/>
                <a:cs typeface="Open Sans"/>
                <a:sym typeface="Open Sans"/>
              </a:rPr>
              <a:t>You know your </a:t>
            </a:r>
            <a:r>
              <a:rPr b="1" i="0" lang="en" sz="3000" u="none" cap="none" strike="noStrike">
                <a:solidFill>
                  <a:schemeClr val="lt1"/>
                </a:solidFill>
                <a:latin typeface="Open Sans"/>
                <a:ea typeface="Open Sans"/>
                <a:cs typeface="Open Sans"/>
                <a:sym typeface="Open Sans"/>
              </a:rPr>
              <a:t>custo</a:t>
            </a:r>
            <a:r>
              <a:rPr b="1" i="0" lang="en" sz="3000" u="none" cap="none" strike="noStrike">
                <a:solidFill>
                  <a:schemeClr val="lt1"/>
                </a:solidFill>
                <a:latin typeface="Open Sans"/>
                <a:ea typeface="Open Sans"/>
                <a:cs typeface="Open Sans"/>
                <a:sym typeface="Open Sans"/>
              </a:rPr>
              <a:t>mers!</a:t>
            </a:r>
            <a:endParaRPr b="1" i="0" sz="3000" u="none" cap="none" strike="noStrike">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F3F3F3"/>
                </a:solidFill>
                <a:latin typeface="Open Sans"/>
                <a:ea typeface="Open Sans"/>
                <a:cs typeface="Open Sans"/>
                <a:sym typeface="Open Sans"/>
              </a:rPr>
              <a:t>You know your product</a:t>
            </a:r>
            <a:endParaRPr b="1" i="0" sz="3000" u="none" cap="none" strike="noStrike">
              <a:solidFill>
                <a:srgbClr val="F3F3F3"/>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F3F3F3"/>
              </a:solidFill>
              <a:latin typeface="Open Sans"/>
              <a:ea typeface="Open Sans"/>
              <a:cs typeface="Open Sans"/>
              <a:sym typeface="Open Sans"/>
            </a:endParaRPr>
          </a:p>
          <a:p>
            <a:pPr indent="-330200" lvl="0" marL="342900" marR="0" rtl="0" algn="l">
              <a:lnSpc>
                <a:spcPct val="100000"/>
              </a:lnSpc>
              <a:spcBef>
                <a:spcPts val="0"/>
              </a:spcBef>
              <a:spcAft>
                <a:spcPts val="0"/>
              </a:spcAft>
              <a:buClr>
                <a:schemeClr val="lt1"/>
              </a:buClr>
              <a:buSzPts val="2600"/>
              <a:buFont typeface="Open Sans"/>
              <a:buChar char="●"/>
            </a:pPr>
            <a:r>
              <a:rPr b="1" i="0" lang="en" sz="2600" u="none" cap="none" strike="noStrike">
                <a:solidFill>
                  <a:schemeClr val="lt1"/>
                </a:solidFill>
                <a:latin typeface="Open Sans"/>
                <a:ea typeface="Open Sans"/>
                <a:cs typeface="Open Sans"/>
                <a:sym typeface="Open Sans"/>
              </a:rPr>
              <a:t>What Next ?</a:t>
            </a:r>
            <a:endParaRPr b="1" i="0" sz="2600" u="none" cap="none" strike="noStrike">
              <a:solidFill>
                <a:schemeClr val="lt1"/>
              </a:solidFill>
              <a:latin typeface="Open Sans"/>
              <a:ea typeface="Open Sans"/>
              <a:cs typeface="Open Sans"/>
              <a:sym typeface="Open Sans"/>
            </a:endParaRPr>
          </a:p>
        </p:txBody>
      </p:sp>
      <p:pic>
        <p:nvPicPr>
          <p:cNvPr id="278" name="Google Shape;278;p47"/>
          <p:cNvPicPr preferRelativeResize="0"/>
          <p:nvPr>
            <p:ph idx="2" type="pic"/>
          </p:nvPr>
        </p:nvPicPr>
        <p:blipFill rotWithShape="1">
          <a:blip r:embed="rId4">
            <a:alphaModFix/>
          </a:blip>
          <a:srcRect b="0" l="0" r="0" t="0"/>
          <a:stretch/>
        </p:blipFill>
        <p:spPr>
          <a:xfrm>
            <a:off x="6390967" y="0"/>
            <a:ext cx="2673300" cy="5143501"/>
          </a:xfrm>
          <a:prstGeom prst="rect">
            <a:avLst/>
          </a:prstGeom>
          <a:noFill/>
          <a:ln>
            <a:noFill/>
          </a:ln>
        </p:spPr>
      </p:pic>
      <p:sp>
        <p:nvSpPr>
          <p:cNvPr id="279" name="Google Shape;279;p47"/>
          <p:cNvSpPr txBox="1"/>
          <p:nvPr/>
        </p:nvSpPr>
        <p:spPr>
          <a:xfrm>
            <a:off x="6751500" y="548775"/>
            <a:ext cx="2161800" cy="4164000"/>
          </a:xfrm>
          <a:prstGeom prst="rect">
            <a:avLst/>
          </a:prstGeom>
          <a:noFill/>
          <a:ln cap="flat" cmpd="sng" w="9525">
            <a:solidFill>
              <a:srgbClr val="F3F3F3"/>
            </a:solidFill>
            <a:prstDash val="solid"/>
            <a:round/>
            <a:headEnd len="sm" w="sm" type="none"/>
            <a:tailEnd len="sm" w="sm" type="none"/>
          </a:ln>
        </p:spPr>
        <p:txBody>
          <a:bodyPr anchorCtr="0" anchor="t" bIns="68575" lIns="68575" spcFirstLastPara="1" rIns="68575" wrap="square" tIns="68575">
            <a:noAutofit/>
          </a:bodyPr>
          <a:lstStyle/>
          <a:p>
            <a:pPr indent="0" lvl="0" marL="34290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SWOT</a:t>
            </a:r>
            <a:endParaRPr b="0" i="0" sz="14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Marketing Plan </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Marketing Mix</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Product Market Fit</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Financial Management </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Open Sans"/>
                <a:ea typeface="Open Sans"/>
                <a:cs typeface="Open Sans"/>
                <a:sym typeface="Open Sans"/>
              </a:rPr>
              <a:t>Growth </a:t>
            </a:r>
            <a:endParaRPr b="0" i="0" sz="1800" u="none" cap="none" strike="noStrike">
              <a:solidFill>
                <a:srgbClr val="FFFFFF"/>
              </a:solidFill>
              <a:latin typeface="Open Sans"/>
              <a:ea typeface="Open Sans"/>
              <a:cs typeface="Open Sans"/>
              <a:sym typeface="Open Sans"/>
            </a:endParaRPr>
          </a:p>
          <a:p>
            <a:pPr indent="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8"/>
          <p:cNvSpPr txBox="1"/>
          <p:nvPr>
            <p:ph type="title"/>
          </p:nvPr>
        </p:nvSpPr>
        <p:spPr>
          <a:xfrm>
            <a:off x="313082" y="115836"/>
            <a:ext cx="8517900" cy="421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2400"/>
              <a:buFont typeface="Arial"/>
              <a:buNone/>
            </a:pPr>
            <a:r>
              <a:rPr lang="en" sz="1900">
                <a:solidFill>
                  <a:srgbClr val="4A86E8"/>
                </a:solidFill>
              </a:rPr>
              <a:t>Who is your Customer and Where is He/She?</a:t>
            </a:r>
            <a:endParaRPr sz="1900">
              <a:solidFill>
                <a:srgbClr val="4A86E8"/>
              </a:solidFill>
            </a:endParaRPr>
          </a:p>
        </p:txBody>
      </p:sp>
      <p:pic>
        <p:nvPicPr>
          <p:cNvPr id="286" name="Google Shape;286;p48"/>
          <p:cNvPicPr preferRelativeResize="0"/>
          <p:nvPr/>
        </p:nvPicPr>
        <p:blipFill rotWithShape="1">
          <a:blip r:embed="rId3">
            <a:alphaModFix/>
          </a:blip>
          <a:srcRect b="0" l="0" r="0" t="0"/>
          <a:stretch/>
        </p:blipFill>
        <p:spPr>
          <a:xfrm>
            <a:off x="254325" y="1297556"/>
            <a:ext cx="4605937" cy="2305706"/>
          </a:xfrm>
          <a:prstGeom prst="rect">
            <a:avLst/>
          </a:prstGeom>
          <a:noFill/>
          <a:ln>
            <a:noFill/>
          </a:ln>
        </p:spPr>
      </p:pic>
      <p:sp>
        <p:nvSpPr>
          <p:cNvPr id="287" name="Google Shape;287;p48"/>
          <p:cNvSpPr/>
          <p:nvPr/>
        </p:nvSpPr>
        <p:spPr>
          <a:xfrm>
            <a:off x="5152838" y="886800"/>
            <a:ext cx="2847300" cy="30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8"/>
          <p:cNvSpPr txBox="1"/>
          <p:nvPr/>
        </p:nvSpPr>
        <p:spPr>
          <a:xfrm>
            <a:off x="5339531" y="1078200"/>
            <a:ext cx="3705900" cy="2987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Open Sans"/>
                <a:ea typeface="Open Sans"/>
                <a:cs typeface="Open Sans"/>
                <a:sym typeface="Open Sans"/>
              </a:rPr>
              <a:t>Where is He/She? How to Target:</a:t>
            </a:r>
            <a:endParaRPr b="1" i="0" sz="11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Association Events </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Chamber Events</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Clubs/Social Spaces (Post Covid?)</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Social Media </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Trade Shows </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Business Publications </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Webinars</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Seminars </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Industry Associations</a:t>
            </a:r>
            <a:endParaRPr b="0" i="0" sz="11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Research </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Primary Research </a:t>
            </a:r>
            <a:endParaRPr b="0" i="0" sz="1100" u="none" cap="none" strike="noStrike">
              <a:solidFill>
                <a:srgbClr val="000000"/>
              </a:solidFill>
              <a:latin typeface="Open Sans"/>
              <a:ea typeface="Open Sans"/>
              <a:cs typeface="Open Sans"/>
              <a:sym typeface="Open Sans"/>
            </a:endParaRPr>
          </a:p>
          <a:p>
            <a:pPr indent="-234950" lvl="0" marL="342900" marR="0" rtl="0" algn="l">
              <a:lnSpc>
                <a:spcPct val="100000"/>
              </a:lnSpc>
              <a:spcBef>
                <a:spcPts val="0"/>
              </a:spcBef>
              <a:spcAft>
                <a:spcPts val="0"/>
              </a:spcAft>
              <a:buClr>
                <a:srgbClr val="000000"/>
              </a:buClr>
              <a:buSzPts val="1100"/>
              <a:buFont typeface="Open Sans"/>
              <a:buChar char="●"/>
            </a:pPr>
            <a:r>
              <a:rPr b="0" i="0" lang="en" sz="1100" u="none" cap="none" strike="noStrike">
                <a:solidFill>
                  <a:srgbClr val="000000"/>
                </a:solidFill>
                <a:latin typeface="Open Sans"/>
                <a:ea typeface="Open Sans"/>
                <a:cs typeface="Open Sans"/>
                <a:sym typeface="Open Sans"/>
              </a:rPr>
              <a:t>Secondary Research </a:t>
            </a:r>
            <a:endParaRPr b="0" i="0" sz="11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2"/>
          <p:cNvSpPr/>
          <p:nvPr>
            <p:ph idx="2" type="pic"/>
          </p:nvPr>
        </p:nvSpPr>
        <p:spPr>
          <a:xfrm>
            <a:off x="0" y="1"/>
            <a:ext cx="9144000" cy="5143500"/>
          </a:xfrm>
          <a:prstGeom prst="rect">
            <a:avLst/>
          </a:prstGeom>
          <a:noFill/>
          <a:ln>
            <a:noFill/>
          </a:ln>
        </p:spPr>
      </p:sp>
      <p:sp>
        <p:nvSpPr>
          <p:cNvPr id="89" name="Google Shape;89;p22"/>
          <p:cNvSpPr txBox="1"/>
          <p:nvPr/>
        </p:nvSpPr>
        <p:spPr>
          <a:xfrm>
            <a:off x="340700" y="934175"/>
            <a:ext cx="8462700" cy="37806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HOW TO PLAN FOR A BUSINESS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WHERE TO START ONCE YOU HAVE MAPPED OUT THE PRODUCT</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HOW TO LEVERAGE EXPERIMENTS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HOW TO ALIGN BUSINESS GOALS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PRODUCT MARKET FI</a:t>
            </a:r>
            <a:r>
              <a:rPr lang="en" sz="1700"/>
              <a:t>T</a:t>
            </a:r>
            <a:r>
              <a:rPr b="0" i="0" lang="en" sz="1700" u="none" cap="none" strike="noStrike">
                <a:solidFill>
                  <a:srgbClr val="000000"/>
                </a:solidFill>
                <a:latin typeface="Arial"/>
                <a:ea typeface="Arial"/>
                <a:cs typeface="Arial"/>
                <a:sym typeface="Arial"/>
              </a:rPr>
              <a:t>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9"/>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Customer Journey Map Example </a:t>
            </a:r>
            <a:endParaRPr/>
          </a:p>
        </p:txBody>
      </p:sp>
      <p:pic>
        <p:nvPicPr>
          <p:cNvPr id="294" name="Google Shape;294;p49"/>
          <p:cNvPicPr preferRelativeResize="0"/>
          <p:nvPr/>
        </p:nvPicPr>
        <p:blipFill rotWithShape="1">
          <a:blip r:embed="rId3">
            <a:alphaModFix/>
          </a:blip>
          <a:srcRect b="0" l="0" r="0" t="0"/>
          <a:stretch/>
        </p:blipFill>
        <p:spPr>
          <a:xfrm>
            <a:off x="1855475" y="677705"/>
            <a:ext cx="4741387" cy="407334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313082" y="115836"/>
            <a:ext cx="8517900" cy="421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2400"/>
              <a:buFont typeface="Arial"/>
              <a:buNone/>
            </a:pPr>
            <a:r>
              <a:rPr lang="en" sz="1900">
                <a:solidFill>
                  <a:srgbClr val="4A86E8"/>
                </a:solidFill>
              </a:rPr>
              <a:t>Who is your Customer and Where is He/She?</a:t>
            </a:r>
            <a:endParaRPr sz="1900">
              <a:solidFill>
                <a:srgbClr val="4A86E8"/>
              </a:solidFill>
            </a:endParaRPr>
          </a:p>
        </p:txBody>
      </p:sp>
      <p:pic>
        <p:nvPicPr>
          <p:cNvPr id="301" name="Google Shape;301;p50"/>
          <p:cNvPicPr preferRelativeResize="0"/>
          <p:nvPr/>
        </p:nvPicPr>
        <p:blipFill rotWithShape="1">
          <a:blip r:embed="rId3">
            <a:alphaModFix/>
          </a:blip>
          <a:srcRect b="0" l="0" r="0" t="0"/>
          <a:stretch/>
        </p:blipFill>
        <p:spPr>
          <a:xfrm>
            <a:off x="779075" y="442236"/>
            <a:ext cx="7417655" cy="4301064"/>
          </a:xfrm>
          <a:prstGeom prst="rect">
            <a:avLst/>
          </a:prstGeom>
          <a:noFill/>
          <a:ln>
            <a:noFill/>
          </a:ln>
        </p:spPr>
      </p:pic>
      <p:sp>
        <p:nvSpPr>
          <p:cNvPr id="302" name="Google Shape;302;p50"/>
          <p:cNvSpPr txBox="1"/>
          <p:nvPr/>
        </p:nvSpPr>
        <p:spPr>
          <a:xfrm>
            <a:off x="80000" y="4743300"/>
            <a:ext cx="211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Source: ADK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51"/>
          <p:cNvSpPr/>
          <p:nvPr/>
        </p:nvSpPr>
        <p:spPr>
          <a:xfrm>
            <a:off x="1662668" y="1401470"/>
            <a:ext cx="6034200" cy="2377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000"/>
              <a:buFont typeface="Arial"/>
              <a:buNone/>
            </a:pPr>
            <a:r>
              <a:rPr b="1" i="0" lang="en" sz="2400" u="none" cap="none" strike="noStrike">
                <a:solidFill>
                  <a:srgbClr val="EFEFEF"/>
                </a:solidFill>
                <a:latin typeface="Open Sans"/>
                <a:ea typeface="Open Sans"/>
                <a:cs typeface="Open Sans"/>
                <a:sym typeface="Open Sans"/>
              </a:rPr>
              <a:t>Your marketing plan is your strategy of allocating resources (time, money, effort, focus) in order to reach your goal</a:t>
            </a:r>
            <a:endParaRPr b="1" i="0" sz="2400" u="none" cap="none" strike="noStrike">
              <a:solidFill>
                <a:srgbClr val="EFEFE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000"/>
              <a:buFont typeface="Arial"/>
              <a:buNone/>
            </a:pPr>
            <a:r>
              <a:t/>
            </a:r>
            <a:endParaRPr b="1" i="0" sz="2400" u="none" cap="none" strike="noStrike">
              <a:solidFill>
                <a:srgbClr val="EFEFE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3000"/>
              <a:buFont typeface="Arial"/>
              <a:buNone/>
            </a:pPr>
            <a:r>
              <a:t/>
            </a:r>
            <a:endParaRPr b="1" i="0" sz="2400" u="none" cap="none" strike="noStrike">
              <a:solidFill>
                <a:srgbClr val="EFEFEF"/>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52"/>
          <p:cNvPicPr preferRelativeResize="0"/>
          <p:nvPr/>
        </p:nvPicPr>
        <p:blipFill rotWithShape="1">
          <a:blip r:embed="rId3">
            <a:alphaModFix/>
          </a:blip>
          <a:srcRect b="0" l="0" r="0" t="0"/>
          <a:stretch/>
        </p:blipFill>
        <p:spPr>
          <a:xfrm>
            <a:off x="485625" y="580206"/>
            <a:ext cx="8292492" cy="381439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t/>
            </a:r>
            <a:endParaRPr/>
          </a:p>
        </p:txBody>
      </p:sp>
      <p:sp>
        <p:nvSpPr>
          <p:cNvPr id="318" name="Google Shape;318;p53"/>
          <p:cNvSpPr txBox="1"/>
          <p:nvPr>
            <p:ph idx="1" type="body"/>
          </p:nvPr>
        </p:nvSpPr>
        <p:spPr>
          <a:xfrm>
            <a:off x="352841" y="696706"/>
            <a:ext cx="8517900" cy="3276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SzPts val="1200"/>
              <a:buNone/>
            </a:pPr>
            <a:r>
              <a:t/>
            </a:r>
            <a:endParaRPr/>
          </a:p>
        </p:txBody>
      </p:sp>
      <p:pic>
        <p:nvPicPr>
          <p:cNvPr id="319" name="Google Shape;319;p53"/>
          <p:cNvPicPr preferRelativeResize="0"/>
          <p:nvPr/>
        </p:nvPicPr>
        <p:blipFill rotWithShape="1">
          <a:blip r:embed="rId3">
            <a:alphaModFix/>
          </a:blip>
          <a:srcRect b="0" l="0" r="0" t="0"/>
          <a:stretch/>
        </p:blipFill>
        <p:spPr>
          <a:xfrm>
            <a:off x="167625" y="173825"/>
            <a:ext cx="8790050" cy="4887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4"/>
          <p:cNvPicPr preferRelativeResize="0"/>
          <p:nvPr/>
        </p:nvPicPr>
        <p:blipFill>
          <a:blip r:embed="rId3">
            <a:alphaModFix/>
          </a:blip>
          <a:stretch>
            <a:fillRect/>
          </a:stretch>
        </p:blipFill>
        <p:spPr>
          <a:xfrm>
            <a:off x="920350" y="0"/>
            <a:ext cx="7010650" cy="5038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GO-TO-MARKET STRATEGY</a:t>
            </a:r>
            <a:endParaRPr/>
          </a:p>
        </p:txBody>
      </p:sp>
      <p:sp>
        <p:nvSpPr>
          <p:cNvPr id="330" name="Google Shape;330;p55"/>
          <p:cNvSpPr txBox="1"/>
          <p:nvPr>
            <p:ph idx="1" type="body"/>
          </p:nvPr>
        </p:nvSpPr>
        <p:spPr>
          <a:xfrm>
            <a:off x="352850" y="696632"/>
            <a:ext cx="8517900" cy="4038900"/>
          </a:xfrm>
          <a:prstGeom prst="rect">
            <a:avLst/>
          </a:prstGeom>
          <a:noFill/>
          <a:ln>
            <a:noFill/>
          </a:ln>
        </p:spPr>
        <p:txBody>
          <a:bodyPr anchorCtr="0" anchor="t" bIns="34275" lIns="68575" spcFirstLastPara="1" rIns="68575" wrap="square" tIns="34275">
            <a:noAutofit/>
          </a:bodyPr>
          <a:lstStyle/>
          <a:p>
            <a:pPr indent="-342900" lvl="0" marL="457200" rtl="0" algn="l">
              <a:lnSpc>
                <a:spcPct val="90000"/>
              </a:lnSpc>
              <a:spcBef>
                <a:spcPts val="800"/>
              </a:spcBef>
              <a:spcAft>
                <a:spcPts val="0"/>
              </a:spcAft>
              <a:buClr>
                <a:srgbClr val="434343"/>
              </a:buClr>
              <a:buSzPts val="1800"/>
              <a:buChar char="●"/>
            </a:pPr>
            <a:r>
              <a:rPr lang="en" sz="1800">
                <a:solidFill>
                  <a:srgbClr val="434343"/>
                </a:solidFill>
              </a:rPr>
              <a:t>Goals in the year </a:t>
            </a:r>
            <a:endParaRPr sz="1800">
              <a:solidFill>
                <a:srgbClr val="434343"/>
              </a:solidFill>
            </a:endParaRPr>
          </a:p>
          <a:p>
            <a:pPr indent="-342900" lvl="0" marL="457200" rtl="0" algn="l">
              <a:lnSpc>
                <a:spcPct val="90000"/>
              </a:lnSpc>
              <a:spcBef>
                <a:spcPts val="0"/>
              </a:spcBef>
              <a:spcAft>
                <a:spcPts val="0"/>
              </a:spcAft>
              <a:buClr>
                <a:srgbClr val="434343"/>
              </a:buClr>
              <a:buSzPts val="1800"/>
              <a:buChar char="●"/>
            </a:pPr>
            <a:r>
              <a:rPr lang="en" sz="1800">
                <a:solidFill>
                  <a:srgbClr val="434343"/>
                </a:solidFill>
              </a:rPr>
              <a:t>Whom to sell ?</a:t>
            </a:r>
            <a:endParaRPr sz="1800">
              <a:solidFill>
                <a:srgbClr val="434343"/>
              </a:solidFill>
            </a:endParaRPr>
          </a:p>
          <a:p>
            <a:pPr indent="-342900" lvl="0" marL="457200" rtl="0" algn="l">
              <a:lnSpc>
                <a:spcPct val="90000"/>
              </a:lnSpc>
              <a:spcBef>
                <a:spcPts val="0"/>
              </a:spcBef>
              <a:spcAft>
                <a:spcPts val="0"/>
              </a:spcAft>
              <a:buClr>
                <a:srgbClr val="434343"/>
              </a:buClr>
              <a:buSzPts val="1800"/>
              <a:buChar char="●"/>
            </a:pPr>
            <a:r>
              <a:rPr lang="en" sz="1800">
                <a:solidFill>
                  <a:srgbClr val="434343"/>
                </a:solidFill>
              </a:rPr>
              <a:t>Marketing Strategies</a:t>
            </a:r>
            <a:endParaRPr sz="1800">
              <a:solidFill>
                <a:srgbClr val="434343"/>
              </a:solidFill>
            </a:endParaRPr>
          </a:p>
          <a:p>
            <a:pPr indent="-342900" lvl="0" marL="457200" rtl="0" algn="l">
              <a:lnSpc>
                <a:spcPct val="90000"/>
              </a:lnSpc>
              <a:spcBef>
                <a:spcPts val="0"/>
              </a:spcBef>
              <a:spcAft>
                <a:spcPts val="0"/>
              </a:spcAft>
              <a:buClr>
                <a:srgbClr val="434343"/>
              </a:buClr>
              <a:buSzPts val="1800"/>
              <a:buChar char="●"/>
            </a:pPr>
            <a:r>
              <a:rPr lang="en" sz="1800">
                <a:solidFill>
                  <a:srgbClr val="434343"/>
                </a:solidFill>
              </a:rPr>
              <a:t>Partnership Strategies </a:t>
            </a:r>
            <a:endParaRPr sz="1800">
              <a:solidFill>
                <a:srgbClr val="434343"/>
              </a:solidFill>
            </a:endParaRPr>
          </a:p>
          <a:p>
            <a:pPr indent="-342900" lvl="0" marL="457200" rtl="0" algn="l">
              <a:lnSpc>
                <a:spcPct val="90000"/>
              </a:lnSpc>
              <a:spcBef>
                <a:spcPts val="0"/>
              </a:spcBef>
              <a:spcAft>
                <a:spcPts val="0"/>
              </a:spcAft>
              <a:buClr>
                <a:srgbClr val="434343"/>
              </a:buClr>
              <a:buSzPts val="1800"/>
              <a:buChar char="●"/>
            </a:pPr>
            <a:r>
              <a:rPr lang="en" sz="1800">
                <a:solidFill>
                  <a:srgbClr val="434343"/>
                </a:solidFill>
              </a:rPr>
              <a:t>Channel Partners</a:t>
            </a:r>
            <a:endParaRPr sz="1800">
              <a:solidFill>
                <a:srgbClr val="434343"/>
              </a:solidFill>
            </a:endParaRPr>
          </a:p>
          <a:p>
            <a:pPr indent="-342900" lvl="0" marL="457200" rtl="0" algn="l">
              <a:lnSpc>
                <a:spcPct val="90000"/>
              </a:lnSpc>
              <a:spcBef>
                <a:spcPts val="0"/>
              </a:spcBef>
              <a:spcAft>
                <a:spcPts val="0"/>
              </a:spcAft>
              <a:buClr>
                <a:srgbClr val="434343"/>
              </a:buClr>
              <a:buSzPts val="1800"/>
              <a:buChar char="●"/>
            </a:pPr>
            <a:r>
              <a:rPr lang="en" sz="1800">
                <a:solidFill>
                  <a:srgbClr val="434343"/>
                </a:solidFill>
              </a:rPr>
              <a:t>Pricing </a:t>
            </a:r>
            <a:endParaRPr sz="1800">
              <a:solidFill>
                <a:srgbClr val="434343"/>
              </a:solidFill>
            </a:endParaRPr>
          </a:p>
          <a:p>
            <a:pPr indent="-342900" lvl="0" marL="457200" rtl="0" algn="l">
              <a:lnSpc>
                <a:spcPct val="90000"/>
              </a:lnSpc>
              <a:spcBef>
                <a:spcPts val="0"/>
              </a:spcBef>
              <a:spcAft>
                <a:spcPts val="0"/>
              </a:spcAft>
              <a:buClr>
                <a:srgbClr val="434343"/>
              </a:buClr>
              <a:buSzPts val="1800"/>
              <a:buChar char="●"/>
            </a:pPr>
            <a:r>
              <a:rPr lang="en" sz="1800">
                <a:solidFill>
                  <a:srgbClr val="434343"/>
                </a:solidFill>
              </a:rPr>
              <a:t>Metrics and Measurement </a:t>
            </a:r>
            <a:endParaRPr sz="1800">
              <a:solidFill>
                <a:srgbClr val="434343"/>
              </a:solidFill>
            </a:endParaRPr>
          </a:p>
          <a:p>
            <a:pPr indent="0" lvl="0" marL="0" rtl="0" algn="l">
              <a:lnSpc>
                <a:spcPct val="90000"/>
              </a:lnSpc>
              <a:spcBef>
                <a:spcPts val="800"/>
              </a:spcBef>
              <a:spcAft>
                <a:spcPts val="0"/>
              </a:spcAft>
              <a:buSzPts val="1200"/>
              <a:buNone/>
            </a:pPr>
            <a:r>
              <a:t/>
            </a:r>
            <a:endParaRPr sz="1800">
              <a:solidFill>
                <a:srgbClr val="434343"/>
              </a:solidFill>
            </a:endParaRPr>
          </a:p>
          <a:p>
            <a:pPr indent="0" lvl="0" marL="0" rtl="0" algn="l">
              <a:lnSpc>
                <a:spcPct val="90000"/>
              </a:lnSpc>
              <a:spcBef>
                <a:spcPts val="800"/>
              </a:spcBef>
              <a:spcAft>
                <a:spcPts val="0"/>
              </a:spcAft>
              <a:buSzPts val="1200"/>
              <a:buNone/>
            </a:pPr>
            <a:r>
              <a:rPr lang="en" sz="1500">
                <a:solidFill>
                  <a:srgbClr val="434343"/>
                </a:solidFill>
              </a:rPr>
              <a:t>Definition:</a:t>
            </a:r>
            <a:endParaRPr sz="1500">
              <a:solidFill>
                <a:srgbClr val="434343"/>
              </a:solidFill>
            </a:endParaRPr>
          </a:p>
          <a:p>
            <a:pPr indent="0" lvl="0" marL="0" rtl="0" algn="l">
              <a:lnSpc>
                <a:spcPct val="90000"/>
              </a:lnSpc>
              <a:spcBef>
                <a:spcPts val="800"/>
              </a:spcBef>
              <a:spcAft>
                <a:spcPts val="0"/>
              </a:spcAft>
              <a:buSzPts val="1200"/>
              <a:buNone/>
            </a:pPr>
            <a:r>
              <a:rPr lang="en" sz="1550">
                <a:solidFill>
                  <a:srgbClr val="000C2D"/>
                </a:solidFill>
                <a:latin typeface="Arial"/>
                <a:ea typeface="Arial"/>
                <a:cs typeface="Arial"/>
                <a:sym typeface="Arial"/>
              </a:rPr>
              <a:t>A go-to-market strategy (GTM) is the plan for targeting the right pain point with the right sales and marketing process, so you can grow your business at the optimum pace. You can create a GTM strategy for a new business but also for a new feature, brand or location.</a:t>
            </a:r>
            <a:endParaRPr sz="2000">
              <a:solidFill>
                <a:srgbClr val="43434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type="title"/>
          </p:nvPr>
        </p:nvSpPr>
        <p:spPr>
          <a:xfrm>
            <a:off x="6106475" y="158600"/>
            <a:ext cx="2549100" cy="4611000"/>
          </a:xfrm>
          <a:prstGeom prst="rect">
            <a:avLst/>
          </a:prstGeom>
          <a:noFill/>
          <a:ln>
            <a:noFill/>
          </a:ln>
        </p:spPr>
        <p:txBody>
          <a:bodyPr anchorCtr="0" anchor="ctr" bIns="34275" lIns="68575" spcFirstLastPara="1" rIns="68575" wrap="square" tIns="34275">
            <a:noAutofit/>
          </a:bodyPr>
          <a:lstStyle/>
          <a:p>
            <a:pPr indent="0" lvl="0" marL="0" rtl="0" algn="l">
              <a:lnSpc>
                <a:spcPct val="133333"/>
              </a:lnSpc>
              <a:spcBef>
                <a:spcPts val="3600"/>
              </a:spcBef>
              <a:spcAft>
                <a:spcPts val="0"/>
              </a:spcAft>
              <a:buClr>
                <a:schemeClr val="dk1"/>
              </a:buClr>
              <a:buSzPts val="1100"/>
              <a:buFont typeface="Arial"/>
              <a:buNone/>
            </a:pPr>
            <a:r>
              <a:rPr b="1" lang="en" sz="1700">
                <a:solidFill>
                  <a:srgbClr val="000C2D"/>
                </a:solidFill>
              </a:rPr>
              <a:t>Value Matrix and messaging around the pain point: </a:t>
            </a:r>
            <a:r>
              <a:rPr lang="en" sz="1400">
                <a:solidFill>
                  <a:srgbClr val="000C2D"/>
                </a:solidFill>
              </a:rPr>
              <a:t>This is a good way to understand what the pain point is and how to set up messaging to address the pain point.</a:t>
            </a:r>
            <a:endParaRPr sz="1400">
              <a:solidFill>
                <a:srgbClr val="000C2D"/>
              </a:solidFill>
            </a:endParaRPr>
          </a:p>
          <a:p>
            <a:pPr indent="0" lvl="0" marL="0" rtl="0" algn="ctr">
              <a:lnSpc>
                <a:spcPct val="90000"/>
              </a:lnSpc>
              <a:spcBef>
                <a:spcPts val="0"/>
              </a:spcBef>
              <a:spcAft>
                <a:spcPts val="0"/>
              </a:spcAft>
              <a:buSzPts val="2400"/>
              <a:buNone/>
            </a:pPr>
            <a:r>
              <a:t/>
            </a:r>
            <a:endParaRPr sz="1400"/>
          </a:p>
        </p:txBody>
      </p:sp>
      <p:pic>
        <p:nvPicPr>
          <p:cNvPr id="336" name="Google Shape;336;p56"/>
          <p:cNvPicPr preferRelativeResize="0"/>
          <p:nvPr/>
        </p:nvPicPr>
        <p:blipFill rotWithShape="1">
          <a:blip r:embed="rId3">
            <a:alphaModFix/>
          </a:blip>
          <a:srcRect b="0" l="0" r="0" t="0"/>
          <a:stretch/>
        </p:blipFill>
        <p:spPr>
          <a:xfrm>
            <a:off x="71625" y="-51175"/>
            <a:ext cx="5261825" cy="5245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GO-TO-MARKET STRATEGY</a:t>
            </a:r>
            <a:endParaRPr/>
          </a:p>
        </p:txBody>
      </p:sp>
      <p:sp>
        <p:nvSpPr>
          <p:cNvPr id="342" name="Google Shape;342;p57"/>
          <p:cNvSpPr txBox="1"/>
          <p:nvPr>
            <p:ph idx="1" type="body"/>
          </p:nvPr>
        </p:nvSpPr>
        <p:spPr>
          <a:xfrm>
            <a:off x="352850" y="696632"/>
            <a:ext cx="8517900" cy="4038900"/>
          </a:xfrm>
          <a:prstGeom prst="rect">
            <a:avLst/>
          </a:prstGeom>
          <a:noFill/>
          <a:ln>
            <a:noFill/>
          </a:ln>
        </p:spPr>
        <p:txBody>
          <a:bodyPr anchorCtr="0" anchor="t" bIns="34275" lIns="68575" spcFirstLastPara="1" rIns="68575" wrap="square" tIns="34275">
            <a:noAutofit/>
          </a:bodyPr>
          <a:lstStyle/>
          <a:p>
            <a:pPr indent="-317500" lvl="0" marL="457200" rtl="0" algn="l">
              <a:lnSpc>
                <a:spcPct val="133333"/>
              </a:lnSpc>
              <a:spcBef>
                <a:spcPts val="3600"/>
              </a:spcBef>
              <a:spcAft>
                <a:spcPts val="0"/>
              </a:spcAft>
              <a:buClr>
                <a:srgbClr val="000C2D"/>
              </a:buClr>
              <a:buSzPts val="1400"/>
              <a:buFont typeface="Arial"/>
              <a:buChar char="●"/>
            </a:pPr>
            <a:r>
              <a:rPr b="1" lang="en" sz="1400">
                <a:solidFill>
                  <a:srgbClr val="000C2D"/>
                </a:solidFill>
                <a:latin typeface="Arial"/>
                <a:ea typeface="Arial"/>
                <a:cs typeface="Arial"/>
                <a:sym typeface="Arial"/>
              </a:rPr>
              <a:t>Choose a marketing strategy: </a:t>
            </a:r>
            <a:r>
              <a:rPr lang="en" sz="1400">
                <a:solidFill>
                  <a:srgbClr val="000C2D"/>
                </a:solidFill>
                <a:latin typeface="Arial"/>
                <a:ea typeface="Arial"/>
                <a:cs typeface="Arial"/>
                <a:sym typeface="Arial"/>
              </a:rPr>
              <a:t>This is where you figure out your inbound and outbound strategies (content, email, outreach etc)</a:t>
            </a:r>
            <a:endParaRPr sz="1400">
              <a:solidFill>
                <a:srgbClr val="000C2D"/>
              </a:solidFill>
              <a:latin typeface="Arial"/>
              <a:ea typeface="Arial"/>
              <a:cs typeface="Arial"/>
              <a:sym typeface="Arial"/>
            </a:endParaRPr>
          </a:p>
          <a:p>
            <a:pPr indent="-317500" lvl="0" marL="457200" rtl="0" algn="l">
              <a:lnSpc>
                <a:spcPct val="133333"/>
              </a:lnSpc>
              <a:spcBef>
                <a:spcPts val="0"/>
              </a:spcBef>
              <a:spcAft>
                <a:spcPts val="0"/>
              </a:spcAft>
              <a:buClr>
                <a:srgbClr val="000C2D"/>
              </a:buClr>
              <a:buSzPts val="1400"/>
              <a:buFont typeface="Arial"/>
              <a:buChar char="●"/>
            </a:pPr>
            <a:r>
              <a:rPr b="1" lang="en" sz="1400">
                <a:solidFill>
                  <a:srgbClr val="000C2D"/>
                </a:solidFill>
                <a:latin typeface="Arial"/>
                <a:ea typeface="Arial"/>
                <a:cs typeface="Arial"/>
                <a:sym typeface="Arial"/>
              </a:rPr>
              <a:t>Choose a sales strategy: </a:t>
            </a:r>
            <a:r>
              <a:rPr lang="en" sz="1400">
                <a:solidFill>
                  <a:srgbClr val="000C2D"/>
                </a:solidFill>
                <a:latin typeface="Arial"/>
                <a:ea typeface="Arial"/>
                <a:cs typeface="Arial"/>
                <a:sym typeface="Arial"/>
              </a:rPr>
              <a:t>You might use only one or a mix of self service where they enter credit card and buy, inside sales, heavy duty field sales or a channel model.</a:t>
            </a:r>
            <a:endParaRPr sz="1400">
              <a:solidFill>
                <a:srgbClr val="000C2D"/>
              </a:solidFill>
              <a:latin typeface="Arial"/>
              <a:ea typeface="Arial"/>
              <a:cs typeface="Arial"/>
              <a:sym typeface="Arial"/>
            </a:endParaRPr>
          </a:p>
          <a:p>
            <a:pPr indent="0" lvl="0" marL="0" rtl="0" algn="l">
              <a:lnSpc>
                <a:spcPct val="90000"/>
              </a:lnSpc>
              <a:spcBef>
                <a:spcPts val="800"/>
              </a:spcBef>
              <a:spcAft>
                <a:spcPts val="0"/>
              </a:spcAft>
              <a:buSzPts val="1200"/>
              <a:buNone/>
            </a:pPr>
            <a:r>
              <a:t/>
            </a:r>
            <a:endParaRPr sz="1500">
              <a:solidFill>
                <a:srgbClr val="434343"/>
              </a:solidFill>
            </a:endParaRPr>
          </a:p>
          <a:p>
            <a:pPr indent="0" lvl="0" marL="0" rtl="0" algn="l">
              <a:lnSpc>
                <a:spcPct val="90000"/>
              </a:lnSpc>
              <a:spcBef>
                <a:spcPts val="800"/>
              </a:spcBef>
              <a:spcAft>
                <a:spcPts val="0"/>
              </a:spcAft>
              <a:buSzPts val="1200"/>
              <a:buNone/>
            </a:pPr>
            <a:r>
              <a:rPr b="1" lang="en" sz="1900">
                <a:solidFill>
                  <a:srgbClr val="202124"/>
                </a:solidFill>
                <a:highlight>
                  <a:srgbClr val="FFFFFF"/>
                </a:highlight>
                <a:latin typeface="Arial"/>
                <a:ea typeface="Arial"/>
                <a:cs typeface="Arial"/>
                <a:sym typeface="Arial"/>
              </a:rPr>
              <a:t>Sales is</a:t>
            </a:r>
            <a:r>
              <a:rPr lang="en" sz="1900">
                <a:solidFill>
                  <a:srgbClr val="202124"/>
                </a:solidFill>
                <a:highlight>
                  <a:srgbClr val="FFFFFF"/>
                </a:highlight>
                <a:latin typeface="Arial"/>
                <a:ea typeface="Arial"/>
                <a:cs typeface="Arial"/>
                <a:sym typeface="Arial"/>
              </a:rPr>
              <a:t> when you're face-to-face </a:t>
            </a:r>
            <a:r>
              <a:rPr b="1" lang="en" sz="1900">
                <a:solidFill>
                  <a:srgbClr val="202124"/>
                </a:solidFill>
                <a:highlight>
                  <a:srgbClr val="FFFFFF"/>
                </a:highlight>
                <a:latin typeface="Arial"/>
                <a:ea typeface="Arial"/>
                <a:cs typeface="Arial"/>
                <a:sym typeface="Arial"/>
              </a:rPr>
              <a:t>with a</a:t>
            </a:r>
            <a:r>
              <a:rPr lang="en" sz="1900">
                <a:solidFill>
                  <a:srgbClr val="202124"/>
                </a:solidFill>
                <a:highlight>
                  <a:srgbClr val="FFFFFF"/>
                </a:highlight>
                <a:latin typeface="Arial"/>
                <a:ea typeface="Arial"/>
                <a:cs typeface="Arial"/>
                <a:sym typeface="Arial"/>
              </a:rPr>
              <a:t> customer, convincing a person to buy your product while </a:t>
            </a:r>
            <a:r>
              <a:rPr b="1" lang="en" sz="1900">
                <a:solidFill>
                  <a:srgbClr val="202124"/>
                </a:solidFill>
                <a:highlight>
                  <a:srgbClr val="FFFFFF"/>
                </a:highlight>
                <a:latin typeface="Arial"/>
                <a:ea typeface="Arial"/>
                <a:cs typeface="Arial"/>
                <a:sym typeface="Arial"/>
              </a:rPr>
              <a:t>Marketing is</a:t>
            </a:r>
            <a:r>
              <a:rPr lang="en" sz="1900">
                <a:solidFill>
                  <a:srgbClr val="202124"/>
                </a:solidFill>
                <a:highlight>
                  <a:srgbClr val="FFFFFF"/>
                </a:highlight>
                <a:latin typeface="Arial"/>
                <a:ea typeface="Arial"/>
                <a:cs typeface="Arial"/>
                <a:sym typeface="Arial"/>
              </a:rPr>
              <a:t> the collection of decisions you make about the </a:t>
            </a:r>
            <a:r>
              <a:rPr b="1" lang="en" sz="1900">
                <a:solidFill>
                  <a:srgbClr val="202124"/>
                </a:solidFill>
                <a:highlight>
                  <a:srgbClr val="FFFFFF"/>
                </a:highlight>
                <a:latin typeface="Arial"/>
                <a:ea typeface="Arial"/>
                <a:cs typeface="Arial"/>
                <a:sym typeface="Arial"/>
              </a:rPr>
              <a:t>market</a:t>
            </a:r>
            <a:r>
              <a:rPr lang="en" sz="1900">
                <a:solidFill>
                  <a:srgbClr val="202124"/>
                </a:solidFill>
                <a:highlight>
                  <a:srgbClr val="FFFFFF"/>
                </a:highlight>
                <a:latin typeface="Arial"/>
                <a:ea typeface="Arial"/>
                <a:cs typeface="Arial"/>
                <a:sym typeface="Arial"/>
              </a:rPr>
              <a:t> that leads to successful </a:t>
            </a:r>
            <a:r>
              <a:rPr b="1" lang="en" sz="1900">
                <a:solidFill>
                  <a:srgbClr val="202124"/>
                </a:solidFill>
                <a:highlight>
                  <a:srgbClr val="FFFFFF"/>
                </a:highlight>
                <a:latin typeface="Arial"/>
                <a:ea typeface="Arial"/>
                <a:cs typeface="Arial"/>
                <a:sym typeface="Arial"/>
              </a:rPr>
              <a:t>sales</a:t>
            </a:r>
            <a:r>
              <a:rPr lang="en" sz="1900">
                <a:solidFill>
                  <a:srgbClr val="202124"/>
                </a:solidFill>
                <a:highlight>
                  <a:srgbClr val="FFFFFF"/>
                </a:highlight>
                <a:latin typeface="Arial"/>
                <a:ea typeface="Arial"/>
                <a:cs typeface="Arial"/>
                <a:sym typeface="Arial"/>
              </a:rPr>
              <a:t>. </a:t>
            </a:r>
            <a:r>
              <a:rPr b="1" lang="en" sz="1900">
                <a:solidFill>
                  <a:srgbClr val="202124"/>
                </a:solidFill>
                <a:highlight>
                  <a:srgbClr val="FFFFFF"/>
                </a:highlight>
                <a:latin typeface="Arial"/>
                <a:ea typeface="Arial"/>
                <a:cs typeface="Arial"/>
                <a:sym typeface="Arial"/>
              </a:rPr>
              <a:t>Marketing is</a:t>
            </a:r>
            <a:r>
              <a:rPr lang="en" sz="1900">
                <a:solidFill>
                  <a:srgbClr val="202124"/>
                </a:solidFill>
                <a:highlight>
                  <a:srgbClr val="FFFFFF"/>
                </a:highlight>
                <a:latin typeface="Arial"/>
                <a:ea typeface="Arial"/>
                <a:cs typeface="Arial"/>
                <a:sym typeface="Arial"/>
              </a:rPr>
              <a:t> the planning part of </a:t>
            </a:r>
            <a:r>
              <a:rPr b="1" lang="en" sz="1900">
                <a:solidFill>
                  <a:srgbClr val="202124"/>
                </a:solidFill>
                <a:highlight>
                  <a:srgbClr val="FFFFFF"/>
                </a:highlight>
                <a:latin typeface="Arial"/>
                <a:ea typeface="Arial"/>
                <a:cs typeface="Arial"/>
                <a:sym typeface="Arial"/>
              </a:rPr>
              <a:t>sales</a:t>
            </a:r>
            <a:r>
              <a:rPr lang="en" sz="1900">
                <a:solidFill>
                  <a:srgbClr val="202124"/>
                </a:solidFill>
                <a:highlight>
                  <a:srgbClr val="FFFFFF"/>
                </a:highlight>
                <a:latin typeface="Arial"/>
                <a:ea typeface="Arial"/>
                <a:cs typeface="Arial"/>
                <a:sym typeface="Arial"/>
              </a:rPr>
              <a:t>.</a:t>
            </a:r>
            <a:endParaRPr sz="2200">
              <a:solidFill>
                <a:srgbClr val="43434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l">
              <a:lnSpc>
                <a:spcPct val="125000"/>
              </a:lnSpc>
              <a:spcBef>
                <a:spcPts val="3600"/>
              </a:spcBef>
              <a:spcAft>
                <a:spcPts val="0"/>
              </a:spcAft>
              <a:buClr>
                <a:schemeClr val="dk1"/>
              </a:buClr>
              <a:buSzPts val="1100"/>
              <a:buFont typeface="Arial"/>
              <a:buNone/>
            </a:pPr>
            <a:r>
              <a:rPr b="1" lang="en" sz="1800">
                <a:solidFill>
                  <a:srgbClr val="000C2D"/>
                </a:solidFill>
              </a:rPr>
              <a:t>How do l pick the right benefits, headline and messaging for my GTM?</a:t>
            </a:r>
            <a:endParaRPr b="1" sz="1800">
              <a:solidFill>
                <a:srgbClr val="000C2D"/>
              </a:solidFill>
            </a:endParaRPr>
          </a:p>
          <a:p>
            <a:pPr indent="0" lvl="0" marL="0" rtl="0" algn="ctr">
              <a:lnSpc>
                <a:spcPct val="90000"/>
              </a:lnSpc>
              <a:spcBef>
                <a:spcPts val="0"/>
              </a:spcBef>
              <a:spcAft>
                <a:spcPts val="0"/>
              </a:spcAft>
              <a:buSzPts val="2400"/>
              <a:buNone/>
            </a:pPr>
            <a:r>
              <a:t/>
            </a:r>
            <a:endParaRPr sz="1800"/>
          </a:p>
        </p:txBody>
      </p:sp>
      <p:sp>
        <p:nvSpPr>
          <p:cNvPr id="348" name="Google Shape;348;p58"/>
          <p:cNvSpPr txBox="1"/>
          <p:nvPr>
            <p:ph idx="1" type="body"/>
          </p:nvPr>
        </p:nvSpPr>
        <p:spPr>
          <a:xfrm>
            <a:off x="352850" y="696661"/>
            <a:ext cx="8517900" cy="2475600"/>
          </a:xfrm>
          <a:prstGeom prst="rect">
            <a:avLst/>
          </a:prstGeom>
          <a:noFill/>
          <a:ln>
            <a:noFill/>
          </a:ln>
        </p:spPr>
        <p:txBody>
          <a:bodyPr anchorCtr="0" anchor="t" bIns="34275" lIns="68575" spcFirstLastPara="1" rIns="68575" wrap="square" tIns="34275">
            <a:noAutofit/>
          </a:bodyPr>
          <a:lstStyle/>
          <a:p>
            <a:pPr indent="0" lvl="0" marL="0" rtl="0" algn="l">
              <a:lnSpc>
                <a:spcPct val="125000"/>
              </a:lnSpc>
              <a:spcBef>
                <a:spcPts val="3600"/>
              </a:spcBef>
              <a:spcAft>
                <a:spcPts val="0"/>
              </a:spcAft>
              <a:buSzPts val="1200"/>
              <a:buNone/>
            </a:pPr>
            <a:r>
              <a:rPr b="1" lang="en" sz="2400">
                <a:solidFill>
                  <a:srgbClr val="000C2D"/>
                </a:solidFill>
                <a:latin typeface="Arial"/>
                <a:ea typeface="Arial"/>
                <a:cs typeface="Arial"/>
                <a:sym typeface="Arial"/>
              </a:rPr>
              <a:t>Use the positioning process and the strategic sales narrative</a:t>
            </a:r>
            <a:endParaRPr b="1" sz="2400">
              <a:solidFill>
                <a:srgbClr val="000C2D"/>
              </a:solidFill>
              <a:latin typeface="Arial"/>
              <a:ea typeface="Arial"/>
              <a:cs typeface="Arial"/>
              <a:sym typeface="Arial"/>
            </a:endParaRPr>
          </a:p>
          <a:p>
            <a:pPr indent="0" lvl="0" marL="0" rtl="0" algn="l">
              <a:lnSpc>
                <a:spcPct val="125000"/>
              </a:lnSpc>
              <a:spcBef>
                <a:spcPts val="3600"/>
              </a:spcBef>
              <a:spcAft>
                <a:spcPts val="0"/>
              </a:spcAft>
              <a:buSzPts val="1200"/>
              <a:buNone/>
            </a:pPr>
            <a:r>
              <a:t/>
            </a:r>
            <a:endParaRPr b="1" sz="2400">
              <a:solidFill>
                <a:srgbClr val="000C2D"/>
              </a:solidFill>
              <a:latin typeface="Arial"/>
              <a:ea typeface="Arial"/>
              <a:cs typeface="Arial"/>
              <a:sym typeface="Arial"/>
            </a:endParaRPr>
          </a:p>
          <a:p>
            <a:pPr indent="0" lvl="0" marL="0" rtl="0" algn="l">
              <a:lnSpc>
                <a:spcPct val="125000"/>
              </a:lnSpc>
              <a:spcBef>
                <a:spcPts val="3600"/>
              </a:spcBef>
              <a:spcAft>
                <a:spcPts val="0"/>
              </a:spcAft>
              <a:buClr>
                <a:schemeClr val="dk1"/>
              </a:buClr>
              <a:buSzPts val="1100"/>
              <a:buFont typeface="Arial"/>
              <a:buNone/>
            </a:pPr>
            <a:r>
              <a:rPr b="1" lang="en" sz="1350">
                <a:solidFill>
                  <a:srgbClr val="000C2D"/>
                </a:solidFill>
                <a:latin typeface="Arial"/>
                <a:ea typeface="Arial"/>
                <a:cs typeface="Arial"/>
                <a:sym typeface="Arial"/>
              </a:rPr>
              <a:t>Al Ries definition:</a:t>
            </a:r>
            <a:r>
              <a:rPr lang="en" sz="1350">
                <a:solidFill>
                  <a:srgbClr val="000C2D"/>
                </a:solidFill>
                <a:latin typeface="Arial"/>
                <a:ea typeface="Arial"/>
                <a:cs typeface="Arial"/>
                <a:sym typeface="Arial"/>
              </a:rPr>
              <a:t> “</a:t>
            </a:r>
            <a:r>
              <a:rPr i="1" lang="en" sz="1350">
                <a:solidFill>
                  <a:srgbClr val="000C2D"/>
                </a:solidFill>
                <a:latin typeface="Arial"/>
                <a:ea typeface="Arial"/>
                <a:cs typeface="Arial"/>
                <a:sym typeface="Arial"/>
              </a:rPr>
              <a:t>Positioning is not what you do to the product; it’s what you do to the mind of the prospect. It’s how you differentiate your brand in the mind. Positioning compensates for our over-communicated society by using an oversimplified message to cut through the clutter and get into the mind. Positioning focuses on the perceptions of the prospect not on the reality of the brand.“</a:t>
            </a:r>
            <a:endParaRPr b="1" sz="2400">
              <a:solidFill>
                <a:srgbClr val="000C2D"/>
              </a:solidFill>
              <a:latin typeface="Arial"/>
              <a:ea typeface="Arial"/>
              <a:cs typeface="Arial"/>
              <a:sym typeface="Arial"/>
            </a:endParaRPr>
          </a:p>
          <a:p>
            <a:pPr indent="0" lvl="0" marL="0" rtl="0" algn="ctr">
              <a:lnSpc>
                <a:spcPct val="90000"/>
              </a:lnSpc>
              <a:spcBef>
                <a:spcPts val="800"/>
              </a:spcBef>
              <a:spcAft>
                <a:spcPts val="0"/>
              </a:spcAft>
              <a:buSzPts val="1200"/>
              <a:buNone/>
            </a:pPr>
            <a:r>
              <a:t/>
            </a:r>
            <a:endParaRPr/>
          </a:p>
          <a:p>
            <a:pPr indent="0" lvl="0" marL="0" rtl="0" algn="ctr">
              <a:lnSpc>
                <a:spcPct val="90000"/>
              </a:lnSpc>
              <a:spcBef>
                <a:spcPts val="800"/>
              </a:spcBef>
              <a:spcAft>
                <a:spcPts val="0"/>
              </a:spcAft>
              <a:buSzPts val="12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3"/>
          <p:cNvSpPr txBox="1"/>
          <p:nvPr/>
        </p:nvSpPr>
        <p:spPr>
          <a:xfrm>
            <a:off x="0" y="0"/>
            <a:ext cx="9144000" cy="5943600"/>
          </a:xfrm>
          <a:prstGeom prst="rect">
            <a:avLst/>
          </a:prstGeom>
          <a:noFill/>
          <a:ln>
            <a:noFill/>
          </a:ln>
        </p:spPr>
        <p:txBody>
          <a:bodyPr anchorCtr="0" anchor="t" bIns="91425" lIns="91425" spcFirstLastPara="1" rIns="91425" wrap="square" tIns="91425">
            <a:spAutoFit/>
          </a:bodyPr>
          <a:lstStyle/>
          <a:p>
            <a:pPr indent="0" lvl="0" marL="0" rtl="0" algn="l">
              <a:lnSpc>
                <a:spcPct val="178000"/>
              </a:lnSpc>
              <a:spcBef>
                <a:spcPts val="0"/>
              </a:spcBef>
              <a:spcAft>
                <a:spcPts val="0"/>
              </a:spcAft>
              <a:buNone/>
            </a:pPr>
            <a:r>
              <a:rPr b="1" lang="en" sz="1150">
                <a:solidFill>
                  <a:srgbClr val="2B2B2B"/>
                </a:solidFill>
                <a:highlight>
                  <a:srgbClr val="F9F9F9"/>
                </a:highlight>
                <a:latin typeface="Merriweather"/>
                <a:ea typeface="Merriweather"/>
                <a:cs typeface="Merriweather"/>
                <a:sym typeface="Merriweather"/>
              </a:rPr>
              <a:t>Brainstorming</a:t>
            </a:r>
            <a:r>
              <a:rPr lang="en" sz="1150">
                <a:solidFill>
                  <a:srgbClr val="2B2B2B"/>
                </a:solidFill>
                <a:highlight>
                  <a:srgbClr val="F9F9F9"/>
                </a:highlight>
                <a:latin typeface="Merriweather"/>
                <a:ea typeface="Merriweather"/>
                <a:cs typeface="Merriweather"/>
                <a:sym typeface="Merriweather"/>
              </a:rPr>
              <a:t> may seem to lack constraints, but everyone must observe </a:t>
            </a:r>
            <a:r>
              <a:rPr lang="en" sz="1150" u="sng">
                <a:solidFill>
                  <a:schemeClr val="accent5"/>
                </a:solidFill>
                <a:highlight>
                  <a:srgbClr val="F9F9F9"/>
                </a:highlight>
                <a:latin typeface="Merriweather"/>
                <a:ea typeface="Merriweather"/>
                <a:cs typeface="Merriweather"/>
                <a:sym typeface="Merriweather"/>
                <a:hlinkClick r:id="rId3">
                  <a:extLst>
                    <a:ext uri="{A12FA001-AC4F-418D-AE19-62706E023703}">
                      <ahyp:hlinkClr val="tx"/>
                    </a:ext>
                  </a:extLst>
                </a:hlinkClick>
              </a:rPr>
              <a:t>eight</a:t>
            </a:r>
            <a:r>
              <a:rPr lang="en" sz="1150">
                <a:solidFill>
                  <a:srgbClr val="2B2B2B"/>
                </a:solidFill>
                <a:highlight>
                  <a:srgbClr val="F9F9F9"/>
                </a:highlight>
                <a:latin typeface="Merriweather"/>
                <a:ea typeface="Merriweather"/>
                <a:cs typeface="Merriweather"/>
                <a:sym typeface="Merriweather"/>
              </a:rPr>
              <a:t> house rules and have someone acting as facilitator. (Source: https://www.interaction-design.org/)</a:t>
            </a:r>
            <a:endParaRPr sz="1150">
              <a:solidFill>
                <a:srgbClr val="2B2B2B"/>
              </a:solidFill>
              <a:highlight>
                <a:srgbClr val="F9F9F9"/>
              </a:highlight>
              <a:latin typeface="Merriweather"/>
              <a:ea typeface="Merriweather"/>
              <a:cs typeface="Merriweather"/>
              <a:sym typeface="Merriweather"/>
            </a:endParaRPr>
          </a:p>
          <a:p>
            <a:pPr indent="-301625" lvl="0" marL="457200" rtl="0" algn="l">
              <a:lnSpc>
                <a:spcPct val="178000"/>
              </a:lnSpc>
              <a:spcBef>
                <a:spcPts val="1800"/>
              </a:spcBef>
              <a:spcAft>
                <a:spcPts val="0"/>
              </a:spcAft>
              <a:buClr>
                <a:srgbClr val="2B2B2B"/>
              </a:buClr>
              <a:buSzPts val="1150"/>
              <a:buFont typeface="Merriweather"/>
              <a:buAutoNum type="arabicPeriod"/>
            </a:pPr>
            <a:r>
              <a:rPr b="1" lang="en" sz="1150">
                <a:solidFill>
                  <a:srgbClr val="2B2B2B"/>
                </a:solidFill>
                <a:highlight>
                  <a:srgbClr val="F9F9F9"/>
                </a:highlight>
                <a:latin typeface="Merriweather"/>
                <a:ea typeface="Merriweather"/>
                <a:cs typeface="Merriweather"/>
                <a:sym typeface="Merriweather"/>
              </a:rPr>
              <a:t>Set a time limit</a:t>
            </a:r>
            <a:r>
              <a:rPr lang="en" sz="1150">
                <a:solidFill>
                  <a:srgbClr val="2B2B2B"/>
                </a:solidFill>
                <a:highlight>
                  <a:srgbClr val="F9F9F9"/>
                </a:highlight>
                <a:latin typeface="Merriweather"/>
                <a:ea typeface="Merriweather"/>
                <a:cs typeface="Merriweather"/>
                <a:sym typeface="Merriweather"/>
              </a:rPr>
              <a:t> – Depending on the problem’s complexity, 15–60 minutes is normal.</a:t>
            </a:r>
            <a:endParaRPr sz="1150">
              <a:solidFill>
                <a:srgbClr val="2B2B2B"/>
              </a:solidFill>
              <a:highlight>
                <a:srgbClr val="F9F9F9"/>
              </a:highlight>
              <a:latin typeface="Merriweather"/>
              <a:ea typeface="Merriweather"/>
              <a:cs typeface="Merriweather"/>
              <a:sym typeface="Merriweather"/>
            </a:endParaRPr>
          </a:p>
          <a:p>
            <a:pPr indent="-301625" lvl="0" marL="457200" rtl="0" algn="l">
              <a:lnSpc>
                <a:spcPct val="178000"/>
              </a:lnSpc>
              <a:spcBef>
                <a:spcPts val="0"/>
              </a:spcBef>
              <a:spcAft>
                <a:spcPts val="0"/>
              </a:spcAft>
              <a:buClr>
                <a:srgbClr val="2B2B2B"/>
              </a:buClr>
              <a:buSzPts val="1150"/>
              <a:buFont typeface="Merriweather"/>
              <a:buAutoNum type="arabicPeriod"/>
            </a:pPr>
            <a:r>
              <a:rPr b="1" lang="en" sz="1150">
                <a:solidFill>
                  <a:srgbClr val="2B2B2B"/>
                </a:solidFill>
                <a:highlight>
                  <a:srgbClr val="F9F9F9"/>
                </a:highlight>
                <a:latin typeface="Merriweather"/>
                <a:ea typeface="Merriweather"/>
                <a:cs typeface="Merriweather"/>
                <a:sym typeface="Merriweather"/>
              </a:rPr>
              <a:t>Begin with a target problem/brief</a:t>
            </a:r>
            <a:r>
              <a:rPr lang="en" sz="1150">
                <a:solidFill>
                  <a:srgbClr val="2B2B2B"/>
                </a:solidFill>
                <a:highlight>
                  <a:srgbClr val="F9F9F9"/>
                </a:highlight>
                <a:latin typeface="Merriweather"/>
                <a:ea typeface="Merriweather"/>
                <a:cs typeface="Merriweather"/>
                <a:sym typeface="Merriweather"/>
              </a:rPr>
              <a:t> – Members should approach this sharply defined question, plan or goal and </a:t>
            </a:r>
            <a:r>
              <a:rPr i="1" lang="en" sz="1150">
                <a:solidFill>
                  <a:srgbClr val="2B2B2B"/>
                </a:solidFill>
                <a:highlight>
                  <a:srgbClr val="F9F9F9"/>
                </a:highlight>
                <a:latin typeface="Merriweather"/>
                <a:ea typeface="Merriweather"/>
                <a:cs typeface="Merriweather"/>
                <a:sym typeface="Merriweather"/>
              </a:rPr>
              <a:t>stay</a:t>
            </a:r>
            <a:r>
              <a:rPr lang="en" sz="1150">
                <a:solidFill>
                  <a:srgbClr val="2B2B2B"/>
                </a:solidFill>
                <a:highlight>
                  <a:srgbClr val="F9F9F9"/>
                </a:highlight>
                <a:latin typeface="Merriweather"/>
                <a:ea typeface="Merriweather"/>
                <a:cs typeface="Merriweather"/>
                <a:sym typeface="Merriweather"/>
              </a:rPr>
              <a:t> on topic.</a:t>
            </a:r>
            <a:endParaRPr sz="1150">
              <a:solidFill>
                <a:srgbClr val="2B2B2B"/>
              </a:solidFill>
              <a:highlight>
                <a:srgbClr val="F9F9F9"/>
              </a:highlight>
              <a:latin typeface="Merriweather"/>
              <a:ea typeface="Merriweather"/>
              <a:cs typeface="Merriweather"/>
              <a:sym typeface="Merriweather"/>
            </a:endParaRPr>
          </a:p>
          <a:p>
            <a:pPr indent="-301625" lvl="0" marL="457200" rtl="0" algn="l">
              <a:lnSpc>
                <a:spcPct val="178000"/>
              </a:lnSpc>
              <a:spcBef>
                <a:spcPts val="0"/>
              </a:spcBef>
              <a:spcAft>
                <a:spcPts val="0"/>
              </a:spcAft>
              <a:buClr>
                <a:srgbClr val="2B2B2B"/>
              </a:buClr>
              <a:buSzPts val="1150"/>
              <a:buFont typeface="Merriweather"/>
              <a:buAutoNum type="arabicPeriod"/>
            </a:pPr>
            <a:r>
              <a:rPr b="1" lang="en" sz="1150">
                <a:solidFill>
                  <a:srgbClr val="2B2B2B"/>
                </a:solidFill>
                <a:highlight>
                  <a:srgbClr val="F9F9F9"/>
                </a:highlight>
                <a:latin typeface="Merriweather"/>
                <a:ea typeface="Merriweather"/>
                <a:cs typeface="Merriweather"/>
                <a:sym typeface="Merriweather"/>
              </a:rPr>
              <a:t>Refrain from judgment/criticism</a:t>
            </a:r>
            <a:r>
              <a:rPr lang="en" sz="1150">
                <a:solidFill>
                  <a:srgbClr val="2B2B2B"/>
                </a:solidFill>
                <a:highlight>
                  <a:srgbClr val="F9F9F9"/>
                </a:highlight>
                <a:latin typeface="Merriweather"/>
                <a:ea typeface="Merriweather"/>
                <a:cs typeface="Merriweather"/>
                <a:sym typeface="Merriweather"/>
              </a:rPr>
              <a:t> – No-one should be negative (including via body language) about any idea.</a:t>
            </a:r>
            <a:endParaRPr sz="1150">
              <a:solidFill>
                <a:srgbClr val="2B2B2B"/>
              </a:solidFill>
              <a:highlight>
                <a:srgbClr val="F9F9F9"/>
              </a:highlight>
              <a:latin typeface="Merriweather"/>
              <a:ea typeface="Merriweather"/>
              <a:cs typeface="Merriweather"/>
              <a:sym typeface="Merriweather"/>
            </a:endParaRPr>
          </a:p>
          <a:p>
            <a:pPr indent="-301625" lvl="0" marL="457200" rtl="0" algn="l">
              <a:lnSpc>
                <a:spcPct val="178000"/>
              </a:lnSpc>
              <a:spcBef>
                <a:spcPts val="0"/>
              </a:spcBef>
              <a:spcAft>
                <a:spcPts val="0"/>
              </a:spcAft>
              <a:buClr>
                <a:srgbClr val="2B2B2B"/>
              </a:buClr>
              <a:buSzPts val="1150"/>
              <a:buFont typeface="Merriweather"/>
              <a:buAutoNum type="arabicPeriod"/>
            </a:pPr>
            <a:r>
              <a:rPr b="1" lang="en" sz="1150">
                <a:solidFill>
                  <a:srgbClr val="2B2B2B"/>
                </a:solidFill>
                <a:highlight>
                  <a:srgbClr val="F9F9F9"/>
                </a:highlight>
                <a:latin typeface="Merriweather"/>
                <a:ea typeface="Merriweather"/>
                <a:cs typeface="Merriweather"/>
                <a:sym typeface="Merriweather"/>
              </a:rPr>
              <a:t>Encourage weird and wacky ideas</a:t>
            </a:r>
            <a:r>
              <a:rPr lang="en" sz="1150">
                <a:solidFill>
                  <a:srgbClr val="2B2B2B"/>
                </a:solidFill>
                <a:highlight>
                  <a:srgbClr val="F9F9F9"/>
                </a:highlight>
                <a:latin typeface="Merriweather"/>
                <a:ea typeface="Merriweather"/>
                <a:cs typeface="Merriweather"/>
                <a:sym typeface="Merriweather"/>
              </a:rPr>
              <a:t> – Further to the ban on killer phrases like “too expensive”, keep the floodgates open so everyone feels </a:t>
            </a:r>
            <a:r>
              <a:rPr i="1" lang="en" sz="1150">
                <a:solidFill>
                  <a:srgbClr val="2B2B2B"/>
                </a:solidFill>
                <a:highlight>
                  <a:srgbClr val="F9F9F9"/>
                </a:highlight>
                <a:latin typeface="Merriweather"/>
                <a:ea typeface="Merriweather"/>
                <a:cs typeface="Merriweather"/>
                <a:sym typeface="Merriweather"/>
              </a:rPr>
              <a:t>free</a:t>
            </a:r>
            <a:r>
              <a:rPr lang="en" sz="1150">
                <a:solidFill>
                  <a:srgbClr val="2B2B2B"/>
                </a:solidFill>
                <a:highlight>
                  <a:srgbClr val="F9F9F9"/>
                </a:highlight>
                <a:latin typeface="Merriweather"/>
                <a:ea typeface="Merriweather"/>
                <a:cs typeface="Merriweather"/>
                <a:sym typeface="Merriweather"/>
              </a:rPr>
              <a:t> to blurt out ideas (provided they’re on topic).</a:t>
            </a:r>
            <a:endParaRPr sz="1150">
              <a:solidFill>
                <a:srgbClr val="2B2B2B"/>
              </a:solidFill>
              <a:highlight>
                <a:srgbClr val="F9F9F9"/>
              </a:highlight>
              <a:latin typeface="Merriweather"/>
              <a:ea typeface="Merriweather"/>
              <a:cs typeface="Merriweather"/>
              <a:sym typeface="Merriweather"/>
            </a:endParaRPr>
          </a:p>
          <a:p>
            <a:pPr indent="-301625" lvl="0" marL="457200" rtl="0" algn="l">
              <a:lnSpc>
                <a:spcPct val="178000"/>
              </a:lnSpc>
              <a:spcBef>
                <a:spcPts val="0"/>
              </a:spcBef>
              <a:spcAft>
                <a:spcPts val="0"/>
              </a:spcAft>
              <a:buClr>
                <a:srgbClr val="2B2B2B"/>
              </a:buClr>
              <a:buSzPts val="1150"/>
              <a:buFont typeface="Merriweather"/>
              <a:buAutoNum type="arabicPeriod"/>
            </a:pPr>
            <a:r>
              <a:rPr b="1" lang="en" sz="1150">
                <a:solidFill>
                  <a:srgbClr val="2B2B2B"/>
                </a:solidFill>
                <a:highlight>
                  <a:srgbClr val="F9F9F9"/>
                </a:highlight>
                <a:latin typeface="Merriweather"/>
                <a:ea typeface="Merriweather"/>
                <a:cs typeface="Merriweather"/>
                <a:sym typeface="Merriweather"/>
              </a:rPr>
              <a:t>Aim for quantity</a:t>
            </a:r>
            <a:r>
              <a:rPr lang="en" sz="1150">
                <a:solidFill>
                  <a:srgbClr val="2B2B2B"/>
                </a:solidFill>
                <a:highlight>
                  <a:srgbClr val="F9F9F9"/>
                </a:highlight>
                <a:latin typeface="Merriweather"/>
                <a:ea typeface="Merriweather"/>
                <a:cs typeface="Merriweather"/>
                <a:sym typeface="Merriweather"/>
              </a:rPr>
              <a:t> – Remember, “quantity breeds quality”. The sifting-and-sorting process comes later.</a:t>
            </a:r>
            <a:endParaRPr sz="1150">
              <a:solidFill>
                <a:srgbClr val="2B2B2B"/>
              </a:solidFill>
              <a:highlight>
                <a:srgbClr val="F9F9F9"/>
              </a:highlight>
              <a:latin typeface="Merriweather"/>
              <a:ea typeface="Merriweather"/>
              <a:cs typeface="Merriweather"/>
              <a:sym typeface="Merriweather"/>
            </a:endParaRPr>
          </a:p>
          <a:p>
            <a:pPr indent="-301625" lvl="0" marL="457200" rtl="0" algn="l">
              <a:lnSpc>
                <a:spcPct val="178000"/>
              </a:lnSpc>
              <a:spcBef>
                <a:spcPts val="0"/>
              </a:spcBef>
              <a:spcAft>
                <a:spcPts val="0"/>
              </a:spcAft>
              <a:buClr>
                <a:srgbClr val="2B2B2B"/>
              </a:buClr>
              <a:buSzPts val="1150"/>
              <a:buFont typeface="Merriweather"/>
              <a:buAutoNum type="arabicPeriod"/>
            </a:pPr>
            <a:r>
              <a:rPr b="1" lang="en" sz="1150">
                <a:solidFill>
                  <a:srgbClr val="2B2B2B"/>
                </a:solidFill>
                <a:highlight>
                  <a:srgbClr val="F9F9F9"/>
                </a:highlight>
                <a:latin typeface="Merriweather"/>
                <a:ea typeface="Merriweather"/>
                <a:cs typeface="Merriweather"/>
                <a:sym typeface="Merriweather"/>
              </a:rPr>
              <a:t>Build on others’ ideas</a:t>
            </a:r>
            <a:r>
              <a:rPr lang="en" sz="1150">
                <a:solidFill>
                  <a:srgbClr val="2B2B2B"/>
                </a:solidFill>
                <a:highlight>
                  <a:srgbClr val="F9F9F9"/>
                </a:highlight>
                <a:latin typeface="Merriweather"/>
                <a:ea typeface="Merriweather"/>
                <a:cs typeface="Merriweather"/>
                <a:sym typeface="Merriweather"/>
              </a:rPr>
              <a:t> – It’s a process of </a:t>
            </a:r>
            <a:r>
              <a:rPr i="1" lang="en" sz="1150">
                <a:solidFill>
                  <a:srgbClr val="2B2B2B"/>
                </a:solidFill>
                <a:highlight>
                  <a:srgbClr val="F9F9F9"/>
                </a:highlight>
                <a:latin typeface="Merriweather"/>
                <a:ea typeface="Merriweather"/>
                <a:cs typeface="Merriweather"/>
                <a:sym typeface="Merriweather"/>
              </a:rPr>
              <a:t>association</a:t>
            </a:r>
            <a:r>
              <a:rPr lang="en" sz="1150">
                <a:solidFill>
                  <a:srgbClr val="2B2B2B"/>
                </a:solidFill>
                <a:highlight>
                  <a:srgbClr val="F9F9F9"/>
                </a:highlight>
                <a:latin typeface="Merriweather"/>
                <a:ea typeface="Merriweather"/>
                <a:cs typeface="Merriweather"/>
                <a:sym typeface="Merriweather"/>
              </a:rPr>
              <a:t> where members expand on others’ notions and reach new insights, allowing these ideas to trigger their own. Say “and”—rather than discourage with “but”—to get ideas closer to the problem.</a:t>
            </a:r>
            <a:endParaRPr sz="1150">
              <a:solidFill>
                <a:srgbClr val="2B2B2B"/>
              </a:solidFill>
              <a:highlight>
                <a:srgbClr val="F9F9F9"/>
              </a:highlight>
              <a:latin typeface="Merriweather"/>
              <a:ea typeface="Merriweather"/>
              <a:cs typeface="Merriweather"/>
              <a:sym typeface="Merriweather"/>
            </a:endParaRPr>
          </a:p>
          <a:p>
            <a:pPr indent="-301625" lvl="0" marL="457200" rtl="0" algn="l">
              <a:lnSpc>
                <a:spcPct val="178000"/>
              </a:lnSpc>
              <a:spcBef>
                <a:spcPts val="0"/>
              </a:spcBef>
              <a:spcAft>
                <a:spcPts val="0"/>
              </a:spcAft>
              <a:buClr>
                <a:srgbClr val="2B2B2B"/>
              </a:buClr>
              <a:buSzPts val="1150"/>
              <a:buFont typeface="Merriweather"/>
              <a:buAutoNum type="arabicPeriod"/>
            </a:pPr>
            <a:r>
              <a:rPr b="1" lang="en" sz="1150">
                <a:solidFill>
                  <a:srgbClr val="2B2B2B"/>
                </a:solidFill>
                <a:highlight>
                  <a:srgbClr val="F9F9F9"/>
                </a:highlight>
                <a:latin typeface="Merriweather"/>
                <a:ea typeface="Merriweather"/>
                <a:cs typeface="Merriweather"/>
                <a:sym typeface="Merriweather"/>
              </a:rPr>
              <a:t>Stay visual</a:t>
            </a:r>
            <a:r>
              <a:rPr lang="en" sz="1150">
                <a:solidFill>
                  <a:srgbClr val="2B2B2B"/>
                </a:solidFill>
                <a:highlight>
                  <a:srgbClr val="F9F9F9"/>
                </a:highlight>
                <a:latin typeface="Merriweather"/>
                <a:ea typeface="Merriweather"/>
                <a:cs typeface="Merriweather"/>
                <a:sym typeface="Merriweather"/>
              </a:rPr>
              <a:t> – Diagrams and Post-Its help bring ideas to life and help others see things in different ways.</a:t>
            </a:r>
            <a:endParaRPr sz="1150">
              <a:solidFill>
                <a:srgbClr val="2B2B2B"/>
              </a:solidFill>
              <a:highlight>
                <a:srgbClr val="F9F9F9"/>
              </a:highlight>
              <a:latin typeface="Merriweather"/>
              <a:ea typeface="Merriweather"/>
              <a:cs typeface="Merriweather"/>
              <a:sym typeface="Merriweather"/>
            </a:endParaRPr>
          </a:p>
          <a:p>
            <a:pPr indent="-301625" lvl="0" marL="457200" rtl="0" algn="l">
              <a:lnSpc>
                <a:spcPct val="178000"/>
              </a:lnSpc>
              <a:spcBef>
                <a:spcPts val="0"/>
              </a:spcBef>
              <a:spcAft>
                <a:spcPts val="0"/>
              </a:spcAft>
              <a:buClr>
                <a:srgbClr val="2B2B2B"/>
              </a:buClr>
              <a:buSzPts val="1150"/>
              <a:buFont typeface="Merriweather"/>
              <a:buAutoNum type="arabicPeriod"/>
            </a:pPr>
            <a:r>
              <a:rPr b="1" lang="en" sz="1150">
                <a:solidFill>
                  <a:srgbClr val="2B2B2B"/>
                </a:solidFill>
                <a:highlight>
                  <a:srgbClr val="F9F9F9"/>
                </a:highlight>
                <a:latin typeface="Merriweather"/>
                <a:ea typeface="Merriweather"/>
                <a:cs typeface="Merriweather"/>
                <a:sym typeface="Merriweather"/>
              </a:rPr>
              <a:t>Allow one conversation at a time</a:t>
            </a:r>
            <a:r>
              <a:rPr lang="en" sz="1150">
                <a:solidFill>
                  <a:srgbClr val="2B2B2B"/>
                </a:solidFill>
                <a:highlight>
                  <a:srgbClr val="F9F9F9"/>
                </a:highlight>
                <a:latin typeface="Merriweather"/>
                <a:ea typeface="Merriweather"/>
                <a:cs typeface="Merriweather"/>
                <a:sym typeface="Merriweather"/>
              </a:rPr>
              <a:t> – To arrive at concrete results, it’s essential to keep on track this way and show respect for everyone’s ideas.</a:t>
            </a:r>
            <a:endParaRPr sz="1150">
              <a:solidFill>
                <a:srgbClr val="2B2B2B"/>
              </a:solidFill>
              <a:highlight>
                <a:srgbClr val="F9F9F9"/>
              </a:highlight>
              <a:latin typeface="Merriweather"/>
              <a:ea typeface="Merriweather"/>
              <a:cs typeface="Merriweather"/>
              <a:sym typeface="Merriweather"/>
            </a:endParaRPr>
          </a:p>
          <a:p>
            <a:pPr indent="0" lvl="0" marL="0" rtl="0" algn="l">
              <a:lnSpc>
                <a:spcPct val="90000"/>
              </a:lnSpc>
              <a:spcBef>
                <a:spcPts val="4200"/>
              </a:spcBef>
              <a:spcAft>
                <a:spcPts val="0"/>
              </a:spcAft>
              <a:buNone/>
            </a:pPr>
            <a:r>
              <a:t/>
            </a:r>
            <a:endParaRPr sz="1900">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9"/>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Positioning Examples</a:t>
            </a:r>
            <a:endParaRPr/>
          </a:p>
        </p:txBody>
      </p:sp>
      <p:pic>
        <p:nvPicPr>
          <p:cNvPr id="354" name="Google Shape;354;p59"/>
          <p:cNvPicPr preferRelativeResize="0"/>
          <p:nvPr/>
        </p:nvPicPr>
        <p:blipFill rotWithShape="1">
          <a:blip r:embed="rId3">
            <a:alphaModFix/>
          </a:blip>
          <a:srcRect b="0" l="0" r="0" t="0"/>
          <a:stretch/>
        </p:blipFill>
        <p:spPr>
          <a:xfrm>
            <a:off x="352850" y="961456"/>
            <a:ext cx="8233955" cy="38143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0"/>
          <p:cNvSpPr txBox="1"/>
          <p:nvPr>
            <p:ph type="title"/>
          </p:nvPr>
        </p:nvSpPr>
        <p:spPr>
          <a:xfrm>
            <a:off x="352841" y="60330"/>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Cisco’s GTM for a learning game</a:t>
            </a:r>
            <a:endParaRPr/>
          </a:p>
        </p:txBody>
      </p:sp>
      <p:pic>
        <p:nvPicPr>
          <p:cNvPr id="360" name="Google Shape;360;p60"/>
          <p:cNvPicPr preferRelativeResize="0"/>
          <p:nvPr/>
        </p:nvPicPr>
        <p:blipFill rotWithShape="1">
          <a:blip r:embed="rId3">
            <a:alphaModFix/>
          </a:blip>
          <a:srcRect b="0" l="0" r="0" t="0"/>
          <a:stretch/>
        </p:blipFill>
        <p:spPr>
          <a:xfrm>
            <a:off x="1374051" y="482125"/>
            <a:ext cx="6313775" cy="4661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61"/>
          <p:cNvPicPr preferRelativeResize="0"/>
          <p:nvPr/>
        </p:nvPicPr>
        <p:blipFill rotWithShape="1">
          <a:blip r:embed="rId3">
            <a:alphaModFix/>
          </a:blip>
          <a:srcRect b="0" l="0" r="0" t="0"/>
          <a:stretch/>
        </p:blipFill>
        <p:spPr>
          <a:xfrm>
            <a:off x="129725" y="77772"/>
            <a:ext cx="9014275" cy="508050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2"/>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Product led GTM for Technology Companies</a:t>
            </a:r>
            <a:endParaRPr/>
          </a:p>
        </p:txBody>
      </p:sp>
      <p:pic>
        <p:nvPicPr>
          <p:cNvPr id="371" name="Google Shape;371;p62"/>
          <p:cNvPicPr preferRelativeResize="0"/>
          <p:nvPr/>
        </p:nvPicPr>
        <p:blipFill rotWithShape="1">
          <a:blip r:embed="rId3">
            <a:alphaModFix/>
          </a:blip>
          <a:srcRect b="0" l="0" r="0" t="0"/>
          <a:stretch/>
        </p:blipFill>
        <p:spPr>
          <a:xfrm>
            <a:off x="352850" y="1015793"/>
            <a:ext cx="8517899" cy="38109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63"/>
          <p:cNvPicPr preferRelativeResize="0"/>
          <p:nvPr/>
        </p:nvPicPr>
        <p:blipFill rotWithShape="1">
          <a:blip r:embed="rId3">
            <a:alphaModFix/>
          </a:blip>
          <a:srcRect b="0" l="0" r="0" t="0"/>
          <a:stretch/>
        </p:blipFill>
        <p:spPr>
          <a:xfrm>
            <a:off x="221450" y="1450219"/>
            <a:ext cx="4350544" cy="2393156"/>
          </a:xfrm>
          <a:prstGeom prst="rect">
            <a:avLst/>
          </a:prstGeom>
          <a:noFill/>
          <a:ln cap="flat" cmpd="sng" w="9525">
            <a:solidFill>
              <a:srgbClr val="000000"/>
            </a:solidFill>
            <a:prstDash val="solid"/>
            <a:round/>
            <a:headEnd len="sm" w="sm" type="none"/>
            <a:tailEnd len="sm" w="sm" type="none"/>
          </a:ln>
        </p:spPr>
      </p:pic>
      <p:sp>
        <p:nvSpPr>
          <p:cNvPr id="378" name="Google Shape;378;p63"/>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Developing your Marketing Strategy</a:t>
            </a:r>
            <a:endParaRPr/>
          </a:p>
        </p:txBody>
      </p:sp>
      <p:pic>
        <p:nvPicPr>
          <p:cNvPr id="379" name="Google Shape;379;p63"/>
          <p:cNvPicPr preferRelativeResize="0"/>
          <p:nvPr/>
        </p:nvPicPr>
        <p:blipFill rotWithShape="1">
          <a:blip r:embed="rId4">
            <a:alphaModFix/>
          </a:blip>
          <a:srcRect b="0" l="0" r="0" t="0"/>
          <a:stretch/>
        </p:blipFill>
        <p:spPr>
          <a:xfrm>
            <a:off x="4653825" y="1482364"/>
            <a:ext cx="4271963" cy="2393156"/>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Marketing Communications Mix</a:t>
            </a:r>
            <a:endParaRPr/>
          </a:p>
        </p:txBody>
      </p:sp>
      <p:pic>
        <p:nvPicPr>
          <p:cNvPr id="386" name="Google Shape;386;p64"/>
          <p:cNvPicPr preferRelativeResize="0"/>
          <p:nvPr/>
        </p:nvPicPr>
        <p:blipFill rotWithShape="1">
          <a:blip r:embed="rId3">
            <a:alphaModFix/>
          </a:blip>
          <a:srcRect b="0" l="0" r="0" t="0"/>
          <a:stretch/>
        </p:blipFill>
        <p:spPr>
          <a:xfrm>
            <a:off x="3956794" y="917080"/>
            <a:ext cx="4279106" cy="2393156"/>
          </a:xfrm>
          <a:prstGeom prst="rect">
            <a:avLst/>
          </a:prstGeom>
          <a:noFill/>
          <a:ln>
            <a:noFill/>
          </a:ln>
        </p:spPr>
      </p:pic>
      <p:pic>
        <p:nvPicPr>
          <p:cNvPr id="387" name="Google Shape;387;p64"/>
          <p:cNvPicPr preferRelativeResize="0"/>
          <p:nvPr/>
        </p:nvPicPr>
        <p:blipFill rotWithShape="1">
          <a:blip r:embed="rId4">
            <a:alphaModFix/>
          </a:blip>
          <a:srcRect b="0" l="0" r="0" t="0"/>
          <a:stretch/>
        </p:blipFill>
        <p:spPr>
          <a:xfrm>
            <a:off x="114300" y="879730"/>
            <a:ext cx="3564731" cy="3171825"/>
          </a:xfrm>
          <a:prstGeom prst="rect">
            <a:avLst/>
          </a:prstGeom>
          <a:noFill/>
          <a:ln>
            <a:noFill/>
          </a:ln>
        </p:spPr>
      </p:pic>
      <p:pic>
        <p:nvPicPr>
          <p:cNvPr id="388" name="Google Shape;388;p64"/>
          <p:cNvPicPr preferRelativeResize="0"/>
          <p:nvPr/>
        </p:nvPicPr>
        <p:blipFill rotWithShape="1">
          <a:blip r:embed="rId5">
            <a:alphaModFix/>
          </a:blip>
          <a:srcRect b="0" l="0" r="0" t="0"/>
          <a:stretch/>
        </p:blipFill>
        <p:spPr>
          <a:xfrm>
            <a:off x="4306744" y="3310236"/>
            <a:ext cx="1620982" cy="1604664"/>
          </a:xfrm>
          <a:prstGeom prst="rect">
            <a:avLst/>
          </a:prstGeom>
          <a:noFill/>
          <a:ln>
            <a:noFill/>
          </a:ln>
        </p:spPr>
      </p:pic>
      <p:pic>
        <p:nvPicPr>
          <p:cNvPr id="389" name="Google Shape;389;p64"/>
          <p:cNvPicPr preferRelativeResize="0"/>
          <p:nvPr/>
        </p:nvPicPr>
        <p:blipFill rotWithShape="1">
          <a:blip r:embed="rId6">
            <a:alphaModFix/>
          </a:blip>
          <a:srcRect b="0" l="0" r="0" t="0"/>
          <a:stretch/>
        </p:blipFill>
        <p:spPr>
          <a:xfrm>
            <a:off x="6695464" y="3310236"/>
            <a:ext cx="1479300" cy="160466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352841" y="147373"/>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sz="2100"/>
              <a:t>Digital Marketing Concepts </a:t>
            </a:r>
            <a:endParaRPr sz="2100"/>
          </a:p>
        </p:txBody>
      </p:sp>
      <p:pic>
        <p:nvPicPr>
          <p:cNvPr id="396" name="Google Shape;396;p65"/>
          <p:cNvPicPr preferRelativeResize="0"/>
          <p:nvPr/>
        </p:nvPicPr>
        <p:blipFill rotWithShape="1">
          <a:blip r:embed="rId3">
            <a:alphaModFix/>
          </a:blip>
          <a:srcRect b="0" l="0" r="0" t="0"/>
          <a:stretch/>
        </p:blipFill>
        <p:spPr>
          <a:xfrm>
            <a:off x="2128331" y="497400"/>
            <a:ext cx="4807462" cy="2704219"/>
          </a:xfrm>
          <a:prstGeom prst="rect">
            <a:avLst/>
          </a:prstGeom>
          <a:noFill/>
          <a:ln>
            <a:noFill/>
          </a:ln>
        </p:spPr>
      </p:pic>
      <p:pic>
        <p:nvPicPr>
          <p:cNvPr id="397" name="Google Shape;397;p65"/>
          <p:cNvPicPr preferRelativeResize="0"/>
          <p:nvPr/>
        </p:nvPicPr>
        <p:blipFill rotWithShape="1">
          <a:blip r:embed="rId4">
            <a:alphaModFix/>
          </a:blip>
          <a:srcRect b="0" l="0" r="0" t="0"/>
          <a:stretch/>
        </p:blipFill>
        <p:spPr>
          <a:xfrm>
            <a:off x="3315299" y="3201613"/>
            <a:ext cx="2513400" cy="1885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sz="2000"/>
              <a:t>Setting up Google Analytics</a:t>
            </a:r>
            <a:endParaRPr sz="2000"/>
          </a:p>
        </p:txBody>
      </p:sp>
      <p:pic>
        <p:nvPicPr>
          <p:cNvPr id="404" name="Google Shape;404;p66"/>
          <p:cNvPicPr preferRelativeResize="0"/>
          <p:nvPr/>
        </p:nvPicPr>
        <p:blipFill rotWithShape="1">
          <a:blip r:embed="rId3">
            <a:alphaModFix/>
          </a:blip>
          <a:srcRect b="0" l="0" r="0" t="0"/>
          <a:stretch/>
        </p:blipFill>
        <p:spPr>
          <a:xfrm>
            <a:off x="693075" y="814405"/>
            <a:ext cx="7979303" cy="414947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352838" y="827401"/>
            <a:ext cx="8517900" cy="9810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t/>
            </a:r>
            <a:endParaRPr/>
          </a:p>
          <a:p>
            <a:pPr indent="0" lvl="0" marL="0" rtl="0" algn="ctr">
              <a:lnSpc>
                <a:spcPct val="90000"/>
              </a:lnSpc>
              <a:spcBef>
                <a:spcPts val="0"/>
              </a:spcBef>
              <a:spcAft>
                <a:spcPts val="0"/>
              </a:spcAft>
              <a:buSzPts val="2400"/>
              <a:buNone/>
            </a:pPr>
            <a:r>
              <a:t/>
            </a:r>
            <a:endParaRPr/>
          </a:p>
          <a:p>
            <a:pPr indent="0" lvl="0" marL="0" rtl="0" algn="ctr">
              <a:lnSpc>
                <a:spcPct val="90000"/>
              </a:lnSpc>
              <a:spcBef>
                <a:spcPts val="0"/>
              </a:spcBef>
              <a:spcAft>
                <a:spcPts val="0"/>
              </a:spcAft>
              <a:buSzPts val="2400"/>
              <a:buNone/>
            </a:pPr>
            <a:r>
              <a:t/>
            </a:r>
            <a:endParaRPr/>
          </a:p>
          <a:p>
            <a:pPr indent="0" lvl="0" marL="0" rtl="0" algn="ctr">
              <a:lnSpc>
                <a:spcPct val="90000"/>
              </a:lnSpc>
              <a:spcBef>
                <a:spcPts val="0"/>
              </a:spcBef>
              <a:spcAft>
                <a:spcPts val="0"/>
              </a:spcAft>
              <a:buSzPts val="2400"/>
              <a:buNone/>
            </a:pPr>
            <a:r>
              <a:t/>
            </a:r>
            <a:endParaRPr/>
          </a:p>
          <a:p>
            <a:pPr indent="0" lvl="0" marL="0" rtl="0" algn="ctr">
              <a:lnSpc>
                <a:spcPct val="90000"/>
              </a:lnSpc>
              <a:spcBef>
                <a:spcPts val="0"/>
              </a:spcBef>
              <a:spcAft>
                <a:spcPts val="0"/>
              </a:spcAft>
              <a:buClr>
                <a:schemeClr val="dk2"/>
              </a:buClr>
              <a:buSzPts val="800"/>
              <a:buFont typeface="Arial"/>
              <a:buNone/>
            </a:pPr>
            <a:r>
              <a:rPr lang="en"/>
              <a:t>Digital Marketing Concepts </a:t>
            </a:r>
            <a:endParaRPr/>
          </a:p>
          <a:p>
            <a:pPr indent="0" lvl="0" marL="0" rtl="0" algn="ctr">
              <a:lnSpc>
                <a:spcPct val="90000"/>
              </a:lnSpc>
              <a:spcBef>
                <a:spcPts val="0"/>
              </a:spcBef>
              <a:spcAft>
                <a:spcPts val="0"/>
              </a:spcAft>
              <a:buSzPts val="2400"/>
              <a:buNone/>
            </a:pPr>
            <a:r>
              <a:t/>
            </a:r>
            <a:endParaRPr/>
          </a:p>
          <a:p>
            <a:pPr indent="0" lvl="0" marL="0" rtl="0" algn="ctr">
              <a:lnSpc>
                <a:spcPct val="90000"/>
              </a:lnSpc>
              <a:spcBef>
                <a:spcPts val="0"/>
              </a:spcBef>
              <a:spcAft>
                <a:spcPts val="0"/>
              </a:spcAft>
              <a:buSzPts val="2400"/>
              <a:buNone/>
            </a:pPr>
            <a:r>
              <a:t/>
            </a:r>
            <a:endParaRPr/>
          </a:p>
          <a:p>
            <a:pPr indent="-292100" lvl="0" marL="342900" rtl="0" algn="l">
              <a:lnSpc>
                <a:spcPct val="90000"/>
              </a:lnSpc>
              <a:spcBef>
                <a:spcPts val="0"/>
              </a:spcBef>
              <a:spcAft>
                <a:spcPts val="0"/>
              </a:spcAft>
              <a:buSzPts val="2000"/>
              <a:buChar char="●"/>
            </a:pPr>
            <a:r>
              <a:rPr lang="en" sz="2000"/>
              <a:t>Website </a:t>
            </a:r>
            <a:endParaRPr sz="2000"/>
          </a:p>
          <a:p>
            <a:pPr indent="-292100" lvl="0" marL="342900" rtl="0" algn="l">
              <a:lnSpc>
                <a:spcPct val="90000"/>
              </a:lnSpc>
              <a:spcBef>
                <a:spcPts val="0"/>
              </a:spcBef>
              <a:spcAft>
                <a:spcPts val="0"/>
              </a:spcAft>
              <a:buSzPts val="2000"/>
              <a:buChar char="●"/>
            </a:pPr>
            <a:r>
              <a:rPr lang="en" sz="2000"/>
              <a:t>Newsletter , Blog</a:t>
            </a:r>
            <a:endParaRPr sz="2000"/>
          </a:p>
          <a:p>
            <a:pPr indent="-292100" lvl="0" marL="342900" rtl="0" algn="l">
              <a:lnSpc>
                <a:spcPct val="90000"/>
              </a:lnSpc>
              <a:spcBef>
                <a:spcPts val="0"/>
              </a:spcBef>
              <a:spcAft>
                <a:spcPts val="0"/>
              </a:spcAft>
              <a:buSzPts val="2000"/>
              <a:buChar char="●"/>
            </a:pPr>
            <a:r>
              <a:rPr lang="en" sz="2000"/>
              <a:t>SEO/SEM </a:t>
            </a:r>
            <a:endParaRPr sz="2000"/>
          </a:p>
          <a:p>
            <a:pPr indent="-292100" lvl="0" marL="342900" rtl="0" algn="l">
              <a:lnSpc>
                <a:spcPct val="90000"/>
              </a:lnSpc>
              <a:spcBef>
                <a:spcPts val="0"/>
              </a:spcBef>
              <a:spcAft>
                <a:spcPts val="0"/>
              </a:spcAft>
              <a:buSzPts val="2000"/>
              <a:buChar char="●"/>
            </a:pPr>
            <a:r>
              <a:rPr lang="en" sz="2000"/>
              <a:t>Setting up Social Media accounts</a:t>
            </a:r>
            <a:endParaRPr sz="2000"/>
          </a:p>
          <a:p>
            <a:pPr indent="-292100" lvl="0" marL="342900" rtl="0" algn="l">
              <a:lnSpc>
                <a:spcPct val="90000"/>
              </a:lnSpc>
              <a:spcBef>
                <a:spcPts val="0"/>
              </a:spcBef>
              <a:spcAft>
                <a:spcPts val="0"/>
              </a:spcAft>
              <a:buSzPts val="2000"/>
              <a:buChar char="●"/>
            </a:pPr>
            <a:r>
              <a:rPr lang="en" sz="2000"/>
              <a:t>Building your following in Social Media</a:t>
            </a:r>
            <a:endParaRPr sz="2000"/>
          </a:p>
          <a:p>
            <a:pPr indent="-292100" lvl="0" marL="342900" rtl="0" algn="l">
              <a:lnSpc>
                <a:spcPct val="90000"/>
              </a:lnSpc>
              <a:spcBef>
                <a:spcPts val="0"/>
              </a:spcBef>
              <a:spcAft>
                <a:spcPts val="0"/>
              </a:spcAft>
              <a:buSzPts val="2000"/>
              <a:buChar char="●"/>
            </a:pPr>
            <a:r>
              <a:rPr lang="en" sz="2000"/>
              <a:t>Blogging / Quora </a:t>
            </a:r>
            <a:endParaRPr sz="2000"/>
          </a:p>
          <a:p>
            <a:pPr indent="-292100" lvl="0" marL="342900" rtl="0" algn="l">
              <a:lnSpc>
                <a:spcPct val="90000"/>
              </a:lnSpc>
              <a:spcBef>
                <a:spcPts val="0"/>
              </a:spcBef>
              <a:spcAft>
                <a:spcPts val="0"/>
              </a:spcAft>
              <a:buSzPts val="2000"/>
              <a:buChar char="●"/>
            </a:pPr>
            <a:r>
              <a:rPr lang="en" sz="2000"/>
              <a:t>Online Listing (G+/Bing)</a:t>
            </a:r>
            <a:endParaRPr sz="2000"/>
          </a:p>
          <a:p>
            <a:pPr indent="-292100" lvl="0" marL="342900" rtl="0" algn="l">
              <a:lnSpc>
                <a:spcPct val="90000"/>
              </a:lnSpc>
              <a:spcBef>
                <a:spcPts val="0"/>
              </a:spcBef>
              <a:spcAft>
                <a:spcPts val="0"/>
              </a:spcAft>
              <a:buSzPts val="2000"/>
              <a:buChar char="●"/>
            </a:pPr>
            <a:r>
              <a:rPr lang="en" sz="2000"/>
              <a:t>Email Campaigns </a:t>
            </a:r>
            <a:endParaRPr sz="2000"/>
          </a:p>
          <a:p>
            <a:pPr indent="0" lvl="0" marL="0" rtl="0" algn="ctr">
              <a:lnSpc>
                <a:spcPct val="90000"/>
              </a:lnSpc>
              <a:spcBef>
                <a:spcPts val="0"/>
              </a:spcBef>
              <a:spcAft>
                <a:spcPts val="0"/>
              </a:spcAft>
              <a:buSzPts val="24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In a Nutshell.. Business Management</a:t>
            </a:r>
            <a:endParaRPr/>
          </a:p>
        </p:txBody>
      </p:sp>
      <p:pic>
        <p:nvPicPr>
          <p:cNvPr id="417" name="Google Shape;417;p68"/>
          <p:cNvPicPr preferRelativeResize="0"/>
          <p:nvPr/>
        </p:nvPicPr>
        <p:blipFill rotWithShape="1">
          <a:blip r:embed="rId3">
            <a:alphaModFix/>
          </a:blip>
          <a:srcRect b="0" l="0" r="0" t="0"/>
          <a:stretch/>
        </p:blipFill>
        <p:spPr>
          <a:xfrm>
            <a:off x="522900" y="1147944"/>
            <a:ext cx="8098201" cy="38905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4"/>
          <p:cNvSpPr/>
          <p:nvPr>
            <p:ph idx="2" type="pic"/>
          </p:nvPr>
        </p:nvSpPr>
        <p:spPr>
          <a:xfrm>
            <a:off x="0" y="1"/>
            <a:ext cx="9144000" cy="5143500"/>
          </a:xfrm>
          <a:prstGeom prst="rect">
            <a:avLst/>
          </a:prstGeom>
        </p:spPr>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FINANCIAL MANAGEMENT</a:t>
            </a:r>
            <a:endParaRPr/>
          </a:p>
        </p:txBody>
      </p:sp>
      <p:sp>
        <p:nvSpPr>
          <p:cNvPr id="424" name="Google Shape;424;p69"/>
          <p:cNvSpPr txBox="1"/>
          <p:nvPr>
            <p:ph idx="1" type="body"/>
          </p:nvPr>
        </p:nvSpPr>
        <p:spPr>
          <a:xfrm>
            <a:off x="352841" y="696706"/>
            <a:ext cx="8517900" cy="3276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800"/>
              </a:spcBef>
              <a:spcAft>
                <a:spcPts val="0"/>
              </a:spcAft>
              <a:buSzPts val="1200"/>
              <a:buNone/>
            </a:pPr>
            <a:r>
              <a:t/>
            </a:r>
            <a:endParaRPr/>
          </a:p>
          <a:p>
            <a:pPr indent="0" lvl="0" marL="0" rtl="0" algn="ctr">
              <a:lnSpc>
                <a:spcPct val="90000"/>
              </a:lnSpc>
              <a:spcBef>
                <a:spcPts val="800"/>
              </a:spcBef>
              <a:spcAft>
                <a:spcPts val="0"/>
              </a:spcAft>
              <a:buSzPts val="1200"/>
              <a:buNone/>
            </a:pPr>
            <a:r>
              <a:t/>
            </a:r>
            <a:endParaRPr/>
          </a:p>
          <a:p>
            <a:pPr indent="0" lvl="0" marL="0" rtl="0" algn="ctr">
              <a:lnSpc>
                <a:spcPct val="90000"/>
              </a:lnSpc>
              <a:spcBef>
                <a:spcPts val="800"/>
              </a:spcBef>
              <a:spcAft>
                <a:spcPts val="0"/>
              </a:spcAft>
              <a:buSzPts val="1200"/>
              <a:buNone/>
            </a:pPr>
            <a:r>
              <a:t/>
            </a:r>
            <a:endParaRPr b="1">
              <a:solidFill>
                <a:srgbClr val="000000"/>
              </a:solidFill>
            </a:endParaRPr>
          </a:p>
          <a:p>
            <a:pPr indent="0" lvl="0" marL="0" rtl="0" algn="ctr">
              <a:lnSpc>
                <a:spcPct val="90000"/>
              </a:lnSpc>
              <a:spcBef>
                <a:spcPts val="800"/>
              </a:spcBef>
              <a:spcAft>
                <a:spcPts val="0"/>
              </a:spcAft>
              <a:buSzPts val="1200"/>
              <a:buNone/>
            </a:pPr>
            <a:r>
              <a:rPr b="1" lang="en">
                <a:solidFill>
                  <a:srgbClr val="000000"/>
                </a:solidFill>
              </a:rPr>
              <a:t>TEMPLATES </a:t>
            </a:r>
            <a:endParaRPr b="1">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0"/>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Journey from a Start up to an Enterprise</a:t>
            </a:r>
            <a:endParaRPr/>
          </a:p>
        </p:txBody>
      </p:sp>
      <p:pic>
        <p:nvPicPr>
          <p:cNvPr id="431" name="Google Shape;431;p70"/>
          <p:cNvPicPr preferRelativeResize="0"/>
          <p:nvPr/>
        </p:nvPicPr>
        <p:blipFill rotWithShape="1">
          <a:blip r:embed="rId3">
            <a:alphaModFix/>
          </a:blip>
          <a:srcRect b="0" l="0" r="0" t="0"/>
          <a:stretch/>
        </p:blipFill>
        <p:spPr>
          <a:xfrm>
            <a:off x="4492331" y="1010417"/>
            <a:ext cx="4557713" cy="3421856"/>
          </a:xfrm>
          <a:prstGeom prst="rect">
            <a:avLst/>
          </a:prstGeom>
          <a:noFill/>
          <a:ln>
            <a:noFill/>
          </a:ln>
        </p:spPr>
      </p:pic>
      <p:pic>
        <p:nvPicPr>
          <p:cNvPr id="432" name="Google Shape;432;p70"/>
          <p:cNvPicPr preferRelativeResize="0"/>
          <p:nvPr/>
        </p:nvPicPr>
        <p:blipFill rotWithShape="1">
          <a:blip r:embed="rId4">
            <a:alphaModFix/>
          </a:blip>
          <a:srcRect b="0" l="0" r="0" t="0"/>
          <a:stretch/>
        </p:blipFill>
        <p:spPr>
          <a:xfrm>
            <a:off x="80025" y="1162827"/>
            <a:ext cx="4243386" cy="258186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71"/>
          <p:cNvPicPr preferRelativeResize="0"/>
          <p:nvPr/>
        </p:nvPicPr>
        <p:blipFill rotWithShape="1">
          <a:blip r:embed="rId3">
            <a:alphaModFix/>
          </a:blip>
          <a:srcRect b="0" l="0" r="0" t="0"/>
          <a:stretch/>
        </p:blipFill>
        <p:spPr>
          <a:xfrm>
            <a:off x="892894" y="878569"/>
            <a:ext cx="7178512" cy="403633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2"/>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Growth Stage </a:t>
            </a:r>
            <a:endParaRPr/>
          </a:p>
        </p:txBody>
      </p:sp>
      <p:pic>
        <p:nvPicPr>
          <p:cNvPr id="445" name="Google Shape;445;p72"/>
          <p:cNvPicPr preferRelativeResize="0"/>
          <p:nvPr/>
        </p:nvPicPr>
        <p:blipFill rotWithShape="1">
          <a:blip r:embed="rId3">
            <a:alphaModFix/>
          </a:blip>
          <a:srcRect b="0" l="0" r="0" t="0"/>
          <a:stretch/>
        </p:blipFill>
        <p:spPr>
          <a:xfrm>
            <a:off x="1556381" y="1038338"/>
            <a:ext cx="5685469" cy="3890588"/>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3"/>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Product Market Fit - Contd.</a:t>
            </a:r>
            <a:endParaRPr/>
          </a:p>
        </p:txBody>
      </p:sp>
      <p:pic>
        <p:nvPicPr>
          <p:cNvPr id="451" name="Google Shape;451;p73"/>
          <p:cNvPicPr preferRelativeResize="0"/>
          <p:nvPr/>
        </p:nvPicPr>
        <p:blipFill rotWithShape="1">
          <a:blip r:embed="rId3">
            <a:alphaModFix/>
          </a:blip>
          <a:srcRect b="0" l="0" r="0" t="0"/>
          <a:stretch/>
        </p:blipFill>
        <p:spPr>
          <a:xfrm>
            <a:off x="1153125" y="894880"/>
            <a:ext cx="6837747" cy="407334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4"/>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Referral Websites</a:t>
            </a:r>
            <a:endParaRPr/>
          </a:p>
        </p:txBody>
      </p:sp>
      <p:sp>
        <p:nvSpPr>
          <p:cNvPr id="457" name="Google Shape;457;p74"/>
          <p:cNvSpPr txBox="1"/>
          <p:nvPr>
            <p:ph idx="1" type="body"/>
          </p:nvPr>
        </p:nvSpPr>
        <p:spPr>
          <a:xfrm>
            <a:off x="478575" y="1222956"/>
            <a:ext cx="8517900" cy="27504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800"/>
              </a:spcBef>
              <a:spcAft>
                <a:spcPts val="0"/>
              </a:spcAft>
              <a:buSzPts val="1200"/>
              <a:buNone/>
            </a:pPr>
            <a:r>
              <a:rPr lang="en" u="sng">
                <a:solidFill>
                  <a:schemeClr val="hlink"/>
                </a:solidFill>
                <a:hlinkClick r:id="rId3"/>
              </a:rPr>
              <a:t>https://www.impactplus.com/blog/product-market-fit</a:t>
            </a:r>
            <a:endParaRPr/>
          </a:p>
          <a:p>
            <a:pPr indent="0" lvl="0" marL="0" rtl="0" algn="l">
              <a:lnSpc>
                <a:spcPct val="90000"/>
              </a:lnSpc>
              <a:spcBef>
                <a:spcPts val="800"/>
              </a:spcBef>
              <a:spcAft>
                <a:spcPts val="0"/>
              </a:spcAft>
              <a:buSzPts val="1200"/>
              <a:buNone/>
            </a:pPr>
            <a:r>
              <a:rPr lang="en" u="sng">
                <a:solidFill>
                  <a:schemeClr val="hlink"/>
                </a:solidFill>
                <a:hlinkClick r:id="rId4"/>
              </a:rPr>
              <a:t>https://medium.com/radikal-studio/pmf-framework-5-steps-to-product-market-fit-2021-4c95a0c964ad</a:t>
            </a:r>
            <a:endParaRPr/>
          </a:p>
          <a:p>
            <a:pPr indent="0" lvl="0" marL="0" rtl="0" algn="l">
              <a:lnSpc>
                <a:spcPct val="90000"/>
              </a:lnSpc>
              <a:spcBef>
                <a:spcPts val="800"/>
              </a:spcBef>
              <a:spcAft>
                <a:spcPts val="0"/>
              </a:spcAft>
              <a:buSzPts val="1200"/>
              <a:buNone/>
            </a:pPr>
            <a:r>
              <a:t/>
            </a:r>
            <a:endParaRPr/>
          </a:p>
          <a:p>
            <a:pPr indent="0" lvl="0" marL="0" rtl="0" algn="l">
              <a:lnSpc>
                <a:spcPct val="90000"/>
              </a:lnSpc>
              <a:spcBef>
                <a:spcPts val="800"/>
              </a:spcBef>
              <a:spcAft>
                <a:spcPts val="0"/>
              </a:spcAft>
              <a:buSzPts val="1200"/>
              <a:buNone/>
            </a:pPr>
            <a:r>
              <a:rPr lang="en"/>
              <a:t>Pitch Deck Template:</a:t>
            </a:r>
            <a:endParaRPr/>
          </a:p>
          <a:p>
            <a:pPr indent="0" lvl="0" marL="0" rtl="0" algn="l">
              <a:lnSpc>
                <a:spcPct val="90000"/>
              </a:lnSpc>
              <a:spcBef>
                <a:spcPts val="800"/>
              </a:spcBef>
              <a:spcAft>
                <a:spcPts val="0"/>
              </a:spcAft>
              <a:buSzPts val="1200"/>
              <a:buNone/>
            </a:pPr>
            <a:r>
              <a:rPr lang="en" u="sng">
                <a:solidFill>
                  <a:schemeClr val="hlink"/>
                </a:solidFill>
                <a:hlinkClick r:id="rId5"/>
              </a:rPr>
              <a:t>https://guykawasaki.com/the-only-10-slides-you-need-in-your-pitch/</a:t>
            </a:r>
            <a:endParaRPr/>
          </a:p>
          <a:p>
            <a:pPr indent="0" lvl="0" marL="0" rtl="0" algn="l">
              <a:lnSpc>
                <a:spcPct val="90000"/>
              </a:lnSpc>
              <a:spcBef>
                <a:spcPts val="800"/>
              </a:spcBef>
              <a:spcAft>
                <a:spcPts val="0"/>
              </a:spcAft>
              <a:buSzPts val="1200"/>
              <a:buNone/>
            </a:pPr>
            <a:r>
              <a:rPr lang="en" u="sng">
                <a:solidFill>
                  <a:schemeClr val="hlink"/>
                </a:solidFill>
                <a:hlinkClick r:id="rId6"/>
              </a:rPr>
              <a:t>https://venturehacks.com/</a:t>
            </a:r>
            <a:endParaRPr/>
          </a:p>
          <a:p>
            <a:pPr indent="0" lvl="0" marL="0" rtl="0" algn="l">
              <a:lnSpc>
                <a:spcPct val="90000"/>
              </a:lnSpc>
              <a:spcBef>
                <a:spcPts val="800"/>
              </a:spcBef>
              <a:spcAft>
                <a:spcPts val="0"/>
              </a:spcAft>
              <a:buSzPts val="1200"/>
              <a:buNone/>
            </a:pPr>
            <a:r>
              <a:t/>
            </a:r>
            <a:endParaRPr/>
          </a:p>
          <a:p>
            <a:pPr indent="0" lvl="0" marL="0" rtl="0" algn="l">
              <a:lnSpc>
                <a:spcPct val="90000"/>
              </a:lnSpc>
              <a:spcBef>
                <a:spcPts val="800"/>
              </a:spcBef>
              <a:spcAft>
                <a:spcPts val="0"/>
              </a:spcAft>
              <a:buSzPts val="1200"/>
              <a:buNone/>
            </a:pPr>
            <a:r>
              <a:rPr lang="en"/>
              <a:t>Customer Journey Map</a:t>
            </a:r>
            <a:endParaRPr/>
          </a:p>
          <a:p>
            <a:pPr indent="0" lvl="0" marL="0" rtl="0" algn="l">
              <a:lnSpc>
                <a:spcPct val="90000"/>
              </a:lnSpc>
              <a:spcBef>
                <a:spcPts val="800"/>
              </a:spcBef>
              <a:spcAft>
                <a:spcPts val="0"/>
              </a:spcAft>
              <a:buSzPts val="1200"/>
              <a:buNone/>
            </a:pPr>
            <a:r>
              <a:rPr lang="en" u="sng">
                <a:solidFill>
                  <a:schemeClr val="hlink"/>
                </a:solidFill>
                <a:hlinkClick r:id="rId7"/>
              </a:rPr>
              <a:t>https://www.nngroup.com/articles/analyze-customer-journey-map/</a:t>
            </a:r>
            <a:endParaRPr/>
          </a:p>
          <a:p>
            <a:pPr indent="0" lvl="0" marL="0" rtl="0" algn="l">
              <a:lnSpc>
                <a:spcPct val="90000"/>
              </a:lnSpc>
              <a:spcBef>
                <a:spcPts val="800"/>
              </a:spcBef>
              <a:spcAft>
                <a:spcPts val="0"/>
              </a:spcAft>
              <a:buSzPts val="1200"/>
              <a:buNone/>
            </a:pPr>
            <a:r>
              <a:t/>
            </a:r>
            <a:endParaRPr/>
          </a:p>
          <a:p>
            <a:pPr indent="0" lvl="0" marL="0" rtl="0" algn="l">
              <a:lnSpc>
                <a:spcPct val="90000"/>
              </a:lnSpc>
              <a:spcBef>
                <a:spcPts val="800"/>
              </a:spcBef>
              <a:spcAft>
                <a:spcPts val="0"/>
              </a:spcAft>
              <a:buSzPts val="1200"/>
              <a:buNone/>
            </a:pPr>
            <a:r>
              <a:rPr lang="en"/>
              <a:t>Competition:</a:t>
            </a:r>
            <a:endParaRPr/>
          </a:p>
          <a:p>
            <a:pPr indent="0" lvl="0" marL="0" rtl="0" algn="l">
              <a:lnSpc>
                <a:spcPct val="90000"/>
              </a:lnSpc>
              <a:spcBef>
                <a:spcPts val="800"/>
              </a:spcBef>
              <a:spcAft>
                <a:spcPts val="0"/>
              </a:spcAft>
              <a:buSzPts val="1200"/>
              <a:buNone/>
            </a:pPr>
            <a:r>
              <a:rPr lang="en" u="sng">
                <a:solidFill>
                  <a:schemeClr val="hlink"/>
                </a:solidFill>
                <a:hlinkClick r:id="rId8"/>
              </a:rPr>
              <a:t>https://www.kickframe.com/blog/2018/9/5/mapping-your-competitive-brand-position</a:t>
            </a:r>
            <a:r>
              <a:rPr lang="en"/>
              <a:t> </a:t>
            </a:r>
            <a:endParaRPr/>
          </a:p>
          <a:p>
            <a:pPr indent="0" lvl="0" marL="0" rtl="0" algn="l">
              <a:lnSpc>
                <a:spcPct val="90000"/>
              </a:lnSpc>
              <a:spcBef>
                <a:spcPts val="800"/>
              </a:spcBef>
              <a:spcAft>
                <a:spcPts val="0"/>
              </a:spcAft>
              <a:buSzPts val="1200"/>
              <a:buNone/>
            </a:pPr>
            <a:r>
              <a:t/>
            </a:r>
            <a:endParaRPr/>
          </a:p>
          <a:p>
            <a:pPr indent="0" lvl="0" marL="0" rtl="0" algn="l">
              <a:lnSpc>
                <a:spcPct val="90000"/>
              </a:lnSpc>
              <a:spcBef>
                <a:spcPts val="800"/>
              </a:spcBef>
              <a:spcAft>
                <a:spcPts val="0"/>
              </a:spcAft>
              <a:buSzPts val="1200"/>
              <a:buNone/>
            </a:pPr>
            <a:r>
              <a:t/>
            </a:r>
            <a:endParaRPr/>
          </a:p>
          <a:p>
            <a:pPr indent="0" lvl="0" marL="0" rtl="0" algn="l">
              <a:lnSpc>
                <a:spcPct val="90000"/>
              </a:lnSpc>
              <a:spcBef>
                <a:spcPts val="800"/>
              </a:spcBef>
              <a:spcAft>
                <a:spcPts val="0"/>
              </a:spcAft>
              <a:buSzPts val="12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5"/>
          <p:cNvSpPr txBox="1"/>
          <p:nvPr>
            <p:ph type="title"/>
          </p:nvPr>
        </p:nvSpPr>
        <p:spPr>
          <a:xfrm>
            <a:off x="4" y="2237192"/>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SzPts val="2400"/>
              <a:buNone/>
            </a:pPr>
            <a:r>
              <a:rPr lang="en"/>
              <a:t>THANK YOU</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6"/>
          <p:cNvSpPr txBox="1"/>
          <p:nvPr/>
        </p:nvSpPr>
        <p:spPr>
          <a:xfrm>
            <a:off x="2218613" y="2215013"/>
            <a:ext cx="4706700" cy="4395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BEFORE YOU GO!</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p:nvPr>
            <p:ph idx="2" type="pic"/>
          </p:nvPr>
        </p:nvSpPr>
        <p:spPr>
          <a:xfrm>
            <a:off x="0" y="1"/>
            <a:ext cx="9144000" cy="5143500"/>
          </a:xfrm>
          <a:prstGeom prst="rect">
            <a:avLst/>
          </a:prstGeom>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6"/>
          <p:cNvSpPr/>
          <p:nvPr>
            <p:ph idx="2" type="pic"/>
          </p:nvPr>
        </p:nvSpPr>
        <p:spPr>
          <a:xfrm>
            <a:off x="0" y="1"/>
            <a:ext cx="9144000" cy="5143500"/>
          </a:xfrm>
          <a:prstGeom prst="rect">
            <a:avLst/>
          </a:prstGeom>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p:nvPr>
            <p:ph idx="2" type="pic"/>
          </p:nvPr>
        </p:nvSpPr>
        <p:spPr>
          <a:xfrm>
            <a:off x="0" y="1"/>
            <a:ext cx="9144000" cy="5143500"/>
          </a:xfrm>
          <a:prstGeom prst="rect">
            <a:avLst/>
          </a:prstGeom>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8"/>
          <p:cNvPicPr preferRelativeResize="0"/>
          <p:nvPr/>
        </p:nvPicPr>
        <p:blipFill rotWithShape="1">
          <a:blip r:embed="rId3">
            <a:alphaModFix/>
          </a:blip>
          <a:srcRect b="0" l="0" r="0" t="0"/>
          <a:stretch/>
        </p:blipFill>
        <p:spPr>
          <a:xfrm>
            <a:off x="575381" y="447238"/>
            <a:ext cx="7808682" cy="4767414"/>
          </a:xfrm>
          <a:prstGeom prst="rect">
            <a:avLst/>
          </a:prstGeom>
          <a:noFill/>
          <a:ln>
            <a:noFill/>
          </a:ln>
        </p:spPr>
      </p:pic>
      <p:sp>
        <p:nvSpPr>
          <p:cNvPr id="120" name="Google Shape;120;p28"/>
          <p:cNvSpPr/>
          <p:nvPr/>
        </p:nvSpPr>
        <p:spPr>
          <a:xfrm>
            <a:off x="1629300" y="3876263"/>
            <a:ext cx="340800" cy="415200"/>
          </a:xfrm>
          <a:prstGeom prst="upArrow">
            <a:avLst>
              <a:gd fmla="val 50000" name="adj1"/>
              <a:gd fmla="val 50000" name="adj2"/>
            </a:avLst>
          </a:prstGeom>
          <a:solidFill>
            <a:srgbClr val="6FA8DC"/>
          </a:solid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8"/>
          <p:cNvSpPr/>
          <p:nvPr/>
        </p:nvSpPr>
        <p:spPr>
          <a:xfrm>
            <a:off x="5563763" y="761044"/>
            <a:ext cx="340800" cy="415200"/>
          </a:xfrm>
          <a:prstGeom prst="upArrow">
            <a:avLst>
              <a:gd fmla="val 50000" name="adj1"/>
              <a:gd fmla="val 50000" name="adj2"/>
            </a:avLst>
          </a:prstGeom>
          <a:solidFill>
            <a:srgbClr val="6FA8DC"/>
          </a:solid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8"/>
          <p:cNvSpPr/>
          <p:nvPr/>
        </p:nvSpPr>
        <p:spPr>
          <a:xfrm>
            <a:off x="5563763" y="1652738"/>
            <a:ext cx="340800" cy="415200"/>
          </a:xfrm>
          <a:prstGeom prst="upArrow">
            <a:avLst>
              <a:gd fmla="val 50000" name="adj1"/>
              <a:gd fmla="val 50000" name="adj2"/>
            </a:avLst>
          </a:prstGeom>
          <a:solidFill>
            <a:srgbClr val="6FA8DC"/>
          </a:solidFill>
          <a:ln cap="flat" cmpd="sng" w="9525">
            <a:solidFill>
              <a:srgbClr val="1155CC"/>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8"/>
          <p:cNvSpPr txBox="1"/>
          <p:nvPr>
            <p:ph idx="4294967295" type="title"/>
          </p:nvPr>
        </p:nvSpPr>
        <p:spPr>
          <a:xfrm>
            <a:off x="220785" y="72936"/>
            <a:ext cx="8517900" cy="421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2400"/>
              <a:buFont typeface="Arial"/>
              <a:buNone/>
            </a:pPr>
            <a:r>
              <a:rPr lang="en" sz="1900">
                <a:solidFill>
                  <a:srgbClr val="4A86E8"/>
                </a:solidFill>
              </a:rPr>
              <a:t>MIND MAP</a:t>
            </a:r>
            <a:r>
              <a:rPr lang="en" sz="1900"/>
              <a:t> OF BUSINESS LANDSCAPE </a:t>
            </a:r>
            <a:endParaRPr sz="2500">
              <a:solidFill>
                <a:schemeClr val="accen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